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90" r:id="rId5"/>
  </p:sldMasterIdLst>
  <p:notesMasterIdLst>
    <p:notesMasterId r:id="rId25"/>
  </p:notesMasterIdLst>
  <p:sldIdLst>
    <p:sldId id="256" r:id="rId6"/>
    <p:sldId id="307" r:id="rId7"/>
    <p:sldId id="271" r:id="rId8"/>
    <p:sldId id="274" r:id="rId9"/>
    <p:sldId id="308" r:id="rId10"/>
    <p:sldId id="309" r:id="rId11"/>
    <p:sldId id="280" r:id="rId12"/>
    <p:sldId id="281" r:id="rId13"/>
    <p:sldId id="284" r:id="rId14"/>
    <p:sldId id="285" r:id="rId15"/>
    <p:sldId id="306" r:id="rId16"/>
    <p:sldId id="294" r:id="rId17"/>
    <p:sldId id="310" r:id="rId18"/>
    <p:sldId id="311" r:id="rId19"/>
    <p:sldId id="312" r:id="rId20"/>
    <p:sldId id="302" r:id="rId21"/>
    <p:sldId id="313" r:id="rId22"/>
    <p:sldId id="303" r:id="rId23"/>
    <p:sldId id="304" r:id="rId2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31B1948-4511-D2CD-874E-BFBFD29965FF}" name="GUNGAARDEmil Johannes Gantzel(컴퓨터공학과)" initials="" userId="S::jozgu@postech.ac.kr::0aa0d819-e5d6-4443-b878-a04eb6a670b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A8FE"/>
    <a:srgbClr val="AA014E"/>
    <a:srgbClr val="36E32D"/>
    <a:srgbClr val="FFFFAB"/>
    <a:srgbClr val="6DEF98"/>
    <a:srgbClr val="FFEA9B"/>
    <a:srgbClr val="FFD79B"/>
    <a:srgbClr val="FFE0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C89EF96-8CEA-46FF-86C4-4CE0E7609802}" styleName="Style léger 3 - Accentuation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9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8.jpeg>
</file>

<file path=ppt/media/image8.png>
</file>

<file path=ppt/media/image9.jpe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536D10-EA8B-42B3-A75E-C04A8A8E795F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4E15C4-5C22-4FB0-ACBC-E6544B8B020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885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Hello, </a:t>
            </a:r>
            <a:r>
              <a:rPr lang="fr-FR" err="1"/>
              <a:t>today</a:t>
            </a:r>
            <a:r>
              <a:rPr lang="fr-FR"/>
              <a:t> I </a:t>
            </a:r>
            <a:r>
              <a:rPr lang="fr-FR" err="1"/>
              <a:t>will</a:t>
            </a:r>
            <a:r>
              <a:rPr lang="fr-FR"/>
              <a:t> </a:t>
            </a:r>
            <a:r>
              <a:rPr lang="fr-FR" err="1"/>
              <a:t>present</a:t>
            </a:r>
            <a:r>
              <a:rPr lang="fr-FR"/>
              <a:t> </a:t>
            </a:r>
            <a:r>
              <a:rPr lang="fr-FR" err="1"/>
              <a:t>you</a:t>
            </a:r>
            <a:r>
              <a:rPr lang="fr-FR"/>
              <a:t> </a:t>
            </a:r>
            <a:r>
              <a:rPr lang="fr-FR" err="1"/>
              <a:t>our</a:t>
            </a:r>
            <a:r>
              <a:rPr lang="fr-FR"/>
              <a:t> </a:t>
            </a:r>
            <a:r>
              <a:rPr lang="fr-FR" err="1"/>
              <a:t>project</a:t>
            </a:r>
            <a:r>
              <a:rPr lang="fr-FR"/>
              <a:t> : </a:t>
            </a:r>
            <a:r>
              <a:rPr lang="fr-FR" err="1"/>
              <a:t>Exploring</a:t>
            </a:r>
            <a:r>
              <a:rPr lang="fr-FR"/>
              <a:t> Long </a:t>
            </a:r>
            <a:r>
              <a:rPr lang="fr-FR" err="1"/>
              <a:t>Term</a:t>
            </a:r>
            <a:r>
              <a:rPr lang="fr-FR"/>
              <a:t> </a:t>
            </a:r>
            <a:r>
              <a:rPr lang="fr-FR" err="1"/>
              <a:t>Temperatures</a:t>
            </a:r>
            <a:r>
              <a:rPr lang="fr-FR"/>
              <a:t> </a:t>
            </a:r>
            <a:r>
              <a:rPr lang="fr-FR" err="1"/>
              <a:t>forecasts</a:t>
            </a:r>
            <a:r>
              <a:rPr lang="fr-FR"/>
              <a:t>, </a:t>
            </a:r>
            <a:r>
              <a:rPr lang="fr-FR" err="1"/>
              <a:t>from</a:t>
            </a:r>
            <a:r>
              <a:rPr lang="fr-FR"/>
              <a:t> </a:t>
            </a:r>
            <a:r>
              <a:rPr lang="fr-FR" err="1"/>
              <a:t>CNNs</a:t>
            </a:r>
            <a:r>
              <a:rPr lang="fr-FR"/>
              <a:t> to attention </a:t>
            </a:r>
            <a:r>
              <a:rPr lang="fr-FR" err="1"/>
              <a:t>enchanced</a:t>
            </a:r>
            <a:r>
              <a:rPr lang="fr-FR"/>
              <a:t> </a:t>
            </a:r>
            <a:r>
              <a:rPr lang="fr-FR" err="1"/>
              <a:t>ConvLSTMs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4E15C4-5C22-4FB0-ACBC-E6544B8B02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6517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Finally</a:t>
            </a:r>
            <a:r>
              <a:rPr lang="fr-FR"/>
              <a:t>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created</a:t>
            </a:r>
            <a:r>
              <a:rPr lang="fr-FR"/>
              <a:t> a </a:t>
            </a:r>
            <a:r>
              <a:rPr lang="fr-FR" err="1"/>
              <a:t>third</a:t>
            </a:r>
            <a:r>
              <a:rPr lang="fr-FR"/>
              <a:t> model </a:t>
            </a:r>
            <a:r>
              <a:rPr lang="fr-FR" err="1"/>
              <a:t>with</a:t>
            </a:r>
            <a:r>
              <a:rPr lang="fr-FR"/>
              <a:t> a prob </a:t>
            </a:r>
            <a:r>
              <a:rPr lang="fr-FR" err="1"/>
              <a:t>sparese</a:t>
            </a:r>
            <a:r>
              <a:rPr lang="fr-FR"/>
              <a:t> attention layer. </a:t>
            </a:r>
            <a:r>
              <a:rPr lang="fr-FR" err="1"/>
              <a:t>Motivated</a:t>
            </a:r>
            <a:r>
              <a:rPr lang="fr-FR"/>
              <a:t> by the Informer model,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implemented</a:t>
            </a:r>
            <a:r>
              <a:rPr lang="fr-FR"/>
              <a:t> the attention layer right </a:t>
            </a:r>
            <a:r>
              <a:rPr lang="fr-FR" err="1"/>
              <a:t>after</a:t>
            </a:r>
            <a:r>
              <a:rPr lang="fr-FR"/>
              <a:t> the output of the LSTM layer. This </a:t>
            </a:r>
            <a:r>
              <a:rPr lang="fr-FR" err="1"/>
              <a:t>gives</a:t>
            </a:r>
            <a:r>
              <a:rPr lang="fr-FR"/>
              <a:t> us the </a:t>
            </a:r>
            <a:r>
              <a:rPr lang="fr-FR" err="1"/>
              <a:t>following</a:t>
            </a:r>
            <a:r>
              <a:rPr lang="fr-FR"/>
              <a:t> model architecture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you</a:t>
            </a:r>
            <a:r>
              <a:rPr lang="fr-FR"/>
              <a:t> can </a:t>
            </a:r>
            <a:r>
              <a:rPr lang="fr-FR" err="1"/>
              <a:t>see</a:t>
            </a:r>
            <a:r>
              <a:rPr lang="fr-FR"/>
              <a:t> on </a:t>
            </a:r>
            <a:r>
              <a:rPr lang="fr-FR" err="1"/>
              <a:t>this</a:t>
            </a:r>
            <a:r>
              <a:rPr lang="fr-FR"/>
              <a:t> slide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111633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After</a:t>
            </a:r>
            <a:r>
              <a:rPr lang="fr-FR"/>
              <a:t> training, and </a:t>
            </a:r>
            <a:r>
              <a:rPr lang="fr-FR" err="1"/>
              <a:t>validating</a:t>
            </a:r>
            <a:r>
              <a:rPr lang="fr-FR"/>
              <a:t> </a:t>
            </a:r>
            <a:r>
              <a:rPr lang="fr-FR" err="1"/>
              <a:t>our</a:t>
            </a:r>
            <a:r>
              <a:rPr lang="fr-FR"/>
              <a:t> data,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were</a:t>
            </a:r>
            <a:r>
              <a:rPr lang="fr-FR"/>
              <a:t> able to </a:t>
            </a:r>
            <a:r>
              <a:rPr lang="fr-FR" err="1"/>
              <a:t>obtain</a:t>
            </a:r>
            <a:r>
              <a:rPr lang="fr-FR"/>
              <a:t> the </a:t>
            </a:r>
            <a:r>
              <a:rPr lang="fr-FR" err="1"/>
              <a:t>followings</a:t>
            </a:r>
            <a:r>
              <a:rPr lang="fr-FR"/>
              <a:t> </a:t>
            </a:r>
            <a:r>
              <a:rPr lang="fr-FR" err="1"/>
              <a:t>results</a:t>
            </a:r>
            <a:r>
              <a:rPr lang="fr-FR"/>
              <a:t>. The </a:t>
            </a:r>
            <a:r>
              <a:rPr lang="fr-FR" err="1"/>
              <a:t>metrics</a:t>
            </a:r>
            <a:r>
              <a:rPr lang="fr-FR"/>
              <a:t>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used</a:t>
            </a:r>
            <a:r>
              <a:rPr lang="fr-FR"/>
              <a:t> are the RMSE, the MAE and the MAPE as </a:t>
            </a:r>
            <a:r>
              <a:rPr lang="fr-FR" err="1"/>
              <a:t>they</a:t>
            </a:r>
            <a:r>
              <a:rPr lang="fr-FR"/>
              <a:t> </a:t>
            </a:r>
            <a:r>
              <a:rPr lang="fr-FR" err="1"/>
              <a:t>widly</a:t>
            </a:r>
            <a:r>
              <a:rPr lang="fr-FR"/>
              <a:t> </a:t>
            </a:r>
            <a:r>
              <a:rPr lang="fr-FR" err="1"/>
              <a:t>used</a:t>
            </a:r>
            <a:r>
              <a:rPr lang="fr-FR"/>
              <a:t> in </a:t>
            </a:r>
            <a:r>
              <a:rPr lang="fr-FR" err="1"/>
              <a:t>Timeseries</a:t>
            </a:r>
            <a:r>
              <a:rPr lang="fr-FR"/>
              <a:t> </a:t>
            </a:r>
            <a:r>
              <a:rPr lang="fr-FR" err="1"/>
              <a:t>forecasting</a:t>
            </a:r>
            <a:r>
              <a:rPr lang="fr-FR"/>
              <a:t> </a:t>
            </a:r>
            <a:r>
              <a:rPr lang="fr-FR" err="1"/>
              <a:t>with</a:t>
            </a:r>
            <a:r>
              <a:rPr lang="fr-FR"/>
              <a:t> the </a:t>
            </a:r>
            <a:r>
              <a:rPr lang="fr-FR" err="1"/>
              <a:t>lower</a:t>
            </a:r>
            <a:r>
              <a:rPr lang="fr-FR"/>
              <a:t> the value, the </a:t>
            </a:r>
            <a:r>
              <a:rPr lang="fr-FR" err="1"/>
              <a:t>better</a:t>
            </a:r>
            <a:r>
              <a:rPr lang="fr-FR"/>
              <a:t> </a:t>
            </a:r>
            <a:r>
              <a:rPr lang="fr-FR" err="1"/>
              <a:t>it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.</a:t>
            </a:r>
            <a:br>
              <a:rPr lang="fr-FR"/>
            </a:br>
            <a:r>
              <a:rPr lang="fr-FR"/>
              <a:t>As </a:t>
            </a:r>
            <a:r>
              <a:rPr lang="fr-FR" err="1"/>
              <a:t>you</a:t>
            </a:r>
            <a:r>
              <a:rPr lang="fr-FR"/>
              <a:t> can </a:t>
            </a:r>
            <a:r>
              <a:rPr lang="fr-FR" err="1"/>
              <a:t>see</a:t>
            </a:r>
            <a:r>
              <a:rPr lang="fr-FR"/>
              <a:t> on </a:t>
            </a:r>
            <a:r>
              <a:rPr lang="fr-FR" err="1"/>
              <a:t>this</a:t>
            </a:r>
            <a:r>
              <a:rPr lang="fr-FR"/>
              <a:t> table, the best model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obtain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the CNN-LSTM on all the </a:t>
            </a:r>
            <a:r>
              <a:rPr lang="fr-FR" err="1"/>
              <a:t>metrics</a:t>
            </a:r>
            <a:r>
              <a:rPr lang="fr-FR"/>
              <a:t>. The least </a:t>
            </a:r>
            <a:r>
              <a:rPr lang="fr-FR" err="1"/>
              <a:t>perfomant</a:t>
            </a:r>
            <a:r>
              <a:rPr lang="fr-FR"/>
              <a:t> one on the </a:t>
            </a:r>
            <a:r>
              <a:rPr lang="fr-FR" err="1"/>
              <a:t>other</a:t>
            </a:r>
            <a:r>
              <a:rPr lang="fr-FR"/>
              <a:t> hand </a:t>
            </a:r>
            <a:r>
              <a:rPr lang="fr-FR" err="1"/>
              <a:t>is</a:t>
            </a:r>
            <a:r>
              <a:rPr lang="fr-FR"/>
              <a:t> the one </a:t>
            </a:r>
            <a:r>
              <a:rPr lang="fr-FR" err="1"/>
              <a:t>with</a:t>
            </a:r>
            <a:r>
              <a:rPr lang="fr-FR"/>
              <a:t> Attention </a:t>
            </a:r>
            <a:r>
              <a:rPr lang="fr-FR" err="1"/>
              <a:t>mechanism</a:t>
            </a:r>
            <a:r>
              <a:rPr lang="fr-FR"/>
              <a:t>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000919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Here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an </a:t>
            </a:r>
            <a:r>
              <a:rPr lang="fr-FR" err="1"/>
              <a:t>example</a:t>
            </a:r>
            <a:r>
              <a:rPr lang="fr-FR"/>
              <a:t> of the </a:t>
            </a:r>
            <a:r>
              <a:rPr lang="fr-FR" err="1"/>
              <a:t>temperature</a:t>
            </a:r>
            <a:r>
              <a:rPr lang="fr-FR"/>
              <a:t> </a:t>
            </a:r>
            <a:r>
              <a:rPr lang="fr-FR" err="1"/>
              <a:t>forecast</a:t>
            </a:r>
            <a:r>
              <a:rPr lang="fr-FR"/>
              <a:t> in Pohang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obtain</a:t>
            </a:r>
            <a:r>
              <a:rPr lang="fr-FR"/>
              <a:t> </a:t>
            </a:r>
            <a:r>
              <a:rPr lang="fr-FR" err="1"/>
              <a:t>with</a:t>
            </a:r>
            <a:r>
              <a:rPr lang="fr-FR"/>
              <a:t> the CNN model, in </a:t>
            </a:r>
            <a:r>
              <a:rPr lang="fr-FR" err="1"/>
              <a:t>blue</a:t>
            </a:r>
            <a:r>
              <a:rPr lang="fr-FR"/>
              <a:t> are the </a:t>
            </a:r>
            <a:r>
              <a:rPr lang="fr-FR" err="1"/>
              <a:t>past</a:t>
            </a:r>
            <a:r>
              <a:rPr lang="fr-FR"/>
              <a:t> </a:t>
            </a:r>
            <a:r>
              <a:rPr lang="fr-FR" err="1"/>
              <a:t>temperatures</a:t>
            </a:r>
            <a:r>
              <a:rPr lang="fr-FR"/>
              <a:t> values, in green are the </a:t>
            </a:r>
            <a:r>
              <a:rPr lang="fr-FR" err="1"/>
              <a:t>ground</a:t>
            </a:r>
            <a:r>
              <a:rPr lang="fr-FR"/>
              <a:t> </a:t>
            </a:r>
            <a:r>
              <a:rPr lang="fr-FR" err="1"/>
              <a:t>truth</a:t>
            </a:r>
            <a:r>
              <a:rPr lang="fr-FR"/>
              <a:t> values, and in </a:t>
            </a:r>
            <a:r>
              <a:rPr lang="fr-FR" err="1"/>
              <a:t>red</a:t>
            </a:r>
            <a:r>
              <a:rPr lang="fr-FR"/>
              <a:t> are the </a:t>
            </a:r>
            <a:r>
              <a:rPr lang="fr-FR" err="1"/>
              <a:t>predictions</a:t>
            </a:r>
            <a:r>
              <a:rPr lang="fr-FR"/>
              <a:t> made by the model. As </a:t>
            </a:r>
            <a:r>
              <a:rPr lang="fr-FR" err="1"/>
              <a:t>you</a:t>
            </a:r>
            <a:r>
              <a:rPr lang="fr-FR"/>
              <a:t> can </a:t>
            </a:r>
            <a:r>
              <a:rPr lang="fr-FR" err="1"/>
              <a:t>see</a:t>
            </a:r>
            <a:r>
              <a:rPr lang="fr-FR"/>
              <a:t> </a:t>
            </a:r>
            <a:r>
              <a:rPr lang="fr-FR" err="1"/>
              <a:t>here</a:t>
            </a:r>
            <a:r>
              <a:rPr lang="fr-FR"/>
              <a:t>, the </a:t>
            </a:r>
            <a:r>
              <a:rPr lang="fr-FR" err="1"/>
              <a:t>tendency</a:t>
            </a:r>
            <a:r>
              <a:rPr lang="fr-FR"/>
              <a:t> of the model </a:t>
            </a:r>
            <a:r>
              <a:rPr lang="fr-FR" err="1"/>
              <a:t>is</a:t>
            </a:r>
            <a:r>
              <a:rPr lang="fr-FR"/>
              <a:t> </a:t>
            </a:r>
            <a:r>
              <a:rPr lang="fr-FR" err="1"/>
              <a:t>fitting</a:t>
            </a:r>
            <a:r>
              <a:rPr lang="fr-FR"/>
              <a:t> </a:t>
            </a:r>
            <a:r>
              <a:rPr lang="fr-FR" err="1"/>
              <a:t>well</a:t>
            </a:r>
            <a:r>
              <a:rPr lang="fr-FR"/>
              <a:t> </a:t>
            </a:r>
            <a:r>
              <a:rPr lang="fr-FR" err="1"/>
              <a:t>with</a:t>
            </a:r>
            <a:r>
              <a:rPr lang="fr-FR"/>
              <a:t> the </a:t>
            </a:r>
            <a:r>
              <a:rPr lang="fr-FR" err="1"/>
              <a:t>ground</a:t>
            </a:r>
            <a:r>
              <a:rPr lang="fr-FR"/>
              <a:t> </a:t>
            </a:r>
            <a:r>
              <a:rPr lang="fr-FR" err="1"/>
              <a:t>truth</a:t>
            </a:r>
            <a:r>
              <a:rPr lang="fr-FR"/>
              <a:t>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5956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The </a:t>
            </a:r>
            <a:r>
              <a:rPr lang="fr-FR" err="1"/>
              <a:t>ConvLSTM</a:t>
            </a:r>
            <a:r>
              <a:rPr lang="fr-FR"/>
              <a:t> on </a:t>
            </a:r>
            <a:r>
              <a:rPr lang="fr-FR" err="1"/>
              <a:t>his</a:t>
            </a:r>
            <a:r>
              <a:rPr lang="fr-FR"/>
              <a:t> </a:t>
            </a:r>
            <a:r>
              <a:rPr lang="fr-FR" err="1"/>
              <a:t>side</a:t>
            </a:r>
            <a:r>
              <a:rPr lang="fr-FR"/>
              <a:t>, </a:t>
            </a:r>
            <a:r>
              <a:rPr lang="fr-FR" err="1"/>
              <a:t>forecast</a:t>
            </a:r>
            <a:r>
              <a:rPr lang="fr-FR"/>
              <a:t> a bit </a:t>
            </a:r>
            <a:r>
              <a:rPr lang="fr-FR" err="1"/>
              <a:t>better</a:t>
            </a:r>
            <a:r>
              <a:rPr lang="fr-FR"/>
              <a:t> the future </a:t>
            </a:r>
            <a:r>
              <a:rPr lang="fr-FR" err="1"/>
              <a:t>temperatures</a:t>
            </a:r>
            <a:r>
              <a:rPr lang="fr-FR"/>
              <a:t> values.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919514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Finally</a:t>
            </a:r>
            <a:r>
              <a:rPr lang="fr-FR"/>
              <a:t> </a:t>
            </a:r>
            <a:r>
              <a:rPr lang="fr-FR" err="1"/>
              <a:t>with</a:t>
            </a:r>
            <a:r>
              <a:rPr lang="fr-FR"/>
              <a:t> the Attention </a:t>
            </a:r>
            <a:r>
              <a:rPr lang="fr-FR" err="1"/>
              <a:t>based</a:t>
            </a:r>
            <a:r>
              <a:rPr lang="fr-FR"/>
              <a:t> model, the </a:t>
            </a:r>
            <a:r>
              <a:rPr lang="fr-FR" err="1"/>
              <a:t>forecast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a bit </a:t>
            </a:r>
            <a:r>
              <a:rPr lang="fr-FR" err="1"/>
              <a:t>shifted</a:t>
            </a:r>
            <a:r>
              <a:rPr lang="fr-FR"/>
              <a:t>, but </a:t>
            </a:r>
            <a:r>
              <a:rPr lang="fr-FR" err="1"/>
              <a:t>follows</a:t>
            </a:r>
            <a:r>
              <a:rPr lang="fr-FR"/>
              <a:t> </a:t>
            </a:r>
            <a:r>
              <a:rPr lang="fr-FR" err="1"/>
              <a:t>fairly</a:t>
            </a:r>
            <a:r>
              <a:rPr lang="fr-FR"/>
              <a:t> </a:t>
            </a:r>
            <a:r>
              <a:rPr lang="fr-FR" err="1"/>
              <a:t>well</a:t>
            </a:r>
            <a:r>
              <a:rPr lang="fr-FR"/>
              <a:t> the real future values in Pohang.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812034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In the end, </a:t>
            </a:r>
            <a:r>
              <a:rPr lang="fr-FR" err="1"/>
              <a:t>we</a:t>
            </a:r>
            <a:r>
              <a:rPr lang="fr-FR"/>
              <a:t> observe </a:t>
            </a:r>
            <a:r>
              <a:rPr lang="fr-FR" err="1"/>
              <a:t>that</a:t>
            </a:r>
            <a:r>
              <a:rPr lang="fr-FR"/>
              <a:t> best model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obtain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the CNN LSTM. This one </a:t>
            </a:r>
            <a:r>
              <a:rPr lang="fr-FR" err="1"/>
              <a:t>was</a:t>
            </a:r>
            <a:r>
              <a:rPr lang="fr-FR"/>
              <a:t> able to </a:t>
            </a:r>
            <a:r>
              <a:rPr lang="fr-FR" err="1"/>
              <a:t>generate</a:t>
            </a:r>
            <a:r>
              <a:rPr lang="fr-FR"/>
              <a:t> the best long </a:t>
            </a:r>
            <a:r>
              <a:rPr lang="fr-FR" err="1"/>
              <a:t>term</a:t>
            </a:r>
            <a:r>
              <a:rPr lang="fr-FR"/>
              <a:t> </a:t>
            </a:r>
            <a:r>
              <a:rPr lang="fr-FR" err="1"/>
              <a:t>temperature</a:t>
            </a:r>
            <a:r>
              <a:rPr lang="fr-FR"/>
              <a:t> </a:t>
            </a:r>
            <a:r>
              <a:rPr lang="fr-FR" err="1"/>
              <a:t>forecasts</a:t>
            </a:r>
            <a:r>
              <a:rPr lang="fr-FR"/>
              <a:t>. On </a:t>
            </a:r>
            <a:r>
              <a:rPr lang="fr-FR" err="1"/>
              <a:t>his</a:t>
            </a:r>
            <a:r>
              <a:rPr lang="fr-FR"/>
              <a:t> </a:t>
            </a:r>
            <a:r>
              <a:rPr lang="fr-FR" err="1"/>
              <a:t>side</a:t>
            </a:r>
            <a:r>
              <a:rPr lang="fr-FR"/>
              <a:t>, the basic CNN model </a:t>
            </a:r>
            <a:r>
              <a:rPr lang="fr-FR" err="1"/>
              <a:t>exhibits</a:t>
            </a:r>
            <a:r>
              <a:rPr lang="fr-FR"/>
              <a:t> </a:t>
            </a:r>
            <a:r>
              <a:rPr lang="fr-FR" err="1"/>
              <a:t>some</a:t>
            </a:r>
            <a:r>
              <a:rPr lang="fr-FR"/>
              <a:t> limitations in </a:t>
            </a:r>
            <a:r>
              <a:rPr lang="fr-FR" err="1"/>
              <a:t>learning</a:t>
            </a:r>
            <a:r>
              <a:rPr lang="fr-FR"/>
              <a:t> long-</a:t>
            </a:r>
            <a:r>
              <a:rPr lang="fr-FR" err="1"/>
              <a:t>term</a:t>
            </a:r>
            <a:r>
              <a:rPr lang="fr-FR"/>
              <a:t> temporal </a:t>
            </a:r>
            <a:r>
              <a:rPr lang="fr-FR" err="1"/>
              <a:t>dependencies</a:t>
            </a:r>
            <a:r>
              <a:rPr lang="fr-FR"/>
              <a:t>. </a:t>
            </a:r>
            <a:r>
              <a:rPr lang="fr-FR" err="1"/>
              <a:t>However</a:t>
            </a:r>
            <a:r>
              <a:rPr lang="fr-FR"/>
              <a:t>, </a:t>
            </a:r>
            <a:r>
              <a:rPr lang="fr-FR" err="1"/>
              <a:t>because</a:t>
            </a:r>
            <a:r>
              <a:rPr lang="fr-FR"/>
              <a:t> the model </a:t>
            </a:r>
            <a:r>
              <a:rPr lang="fr-FR" err="1"/>
              <a:t>is</a:t>
            </a:r>
            <a:r>
              <a:rPr lang="fr-FR"/>
              <a:t> </a:t>
            </a:r>
            <a:r>
              <a:rPr lang="fr-FR" err="1"/>
              <a:t>smaller</a:t>
            </a:r>
            <a:r>
              <a:rPr lang="fr-FR"/>
              <a:t>, </a:t>
            </a:r>
            <a:r>
              <a:rPr lang="fr-FR" err="1"/>
              <a:t>it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the </a:t>
            </a:r>
            <a:r>
              <a:rPr lang="fr-FR" err="1"/>
              <a:t>fastest</a:t>
            </a:r>
            <a:r>
              <a:rPr lang="fr-FR"/>
              <a:t> to train.</a:t>
            </a:r>
            <a:br>
              <a:rPr lang="fr-FR"/>
            </a:br>
            <a:r>
              <a:rPr lang="fr-FR"/>
              <a:t>On the </a:t>
            </a:r>
            <a:r>
              <a:rPr lang="fr-FR" err="1"/>
              <a:t>other</a:t>
            </a:r>
            <a:r>
              <a:rPr lang="fr-FR"/>
              <a:t> hand, the Attention </a:t>
            </a:r>
            <a:r>
              <a:rPr lang="fr-FR" err="1"/>
              <a:t>based</a:t>
            </a:r>
            <a:r>
              <a:rPr lang="fr-FR"/>
              <a:t> model has </a:t>
            </a:r>
            <a:r>
              <a:rPr lang="fr-FR" err="1"/>
              <a:t>resulted</a:t>
            </a:r>
            <a:r>
              <a:rPr lang="fr-FR"/>
              <a:t> in </a:t>
            </a:r>
            <a:r>
              <a:rPr lang="fr-FR" err="1"/>
              <a:t>underperformance</a:t>
            </a:r>
            <a:r>
              <a:rPr lang="fr-FR"/>
              <a:t> and highlights the balance </a:t>
            </a:r>
            <a:r>
              <a:rPr lang="fr-FR" err="1"/>
              <a:t>required</a:t>
            </a:r>
            <a:r>
              <a:rPr lang="fr-FR"/>
              <a:t> </a:t>
            </a:r>
            <a:r>
              <a:rPr lang="fr-FR" err="1"/>
              <a:t>when</a:t>
            </a:r>
            <a:r>
              <a:rPr lang="fr-FR"/>
              <a:t> </a:t>
            </a:r>
            <a:r>
              <a:rPr lang="fr-FR" err="1"/>
              <a:t>introduciong</a:t>
            </a:r>
            <a:r>
              <a:rPr lang="fr-FR"/>
              <a:t> </a:t>
            </a:r>
            <a:r>
              <a:rPr lang="fr-FR" err="1"/>
              <a:t>sophisticated</a:t>
            </a:r>
            <a:r>
              <a:rPr lang="fr-FR"/>
              <a:t> components to a model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354821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In conclusion,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were</a:t>
            </a:r>
            <a:r>
              <a:rPr lang="fr-FR"/>
              <a:t> able to </a:t>
            </a:r>
            <a:r>
              <a:rPr lang="fr-FR" err="1"/>
              <a:t>obtain</a:t>
            </a:r>
            <a:r>
              <a:rPr lang="fr-FR"/>
              <a:t> </a:t>
            </a:r>
            <a:r>
              <a:rPr lang="fr-FR" err="1"/>
              <a:t>models</a:t>
            </a:r>
            <a:r>
              <a:rPr lang="fr-FR"/>
              <a:t> </a:t>
            </a:r>
            <a:r>
              <a:rPr lang="fr-FR" err="1"/>
              <a:t>that</a:t>
            </a:r>
            <a:r>
              <a:rPr lang="fr-FR"/>
              <a:t> are able to </a:t>
            </a:r>
            <a:r>
              <a:rPr lang="fr-FR" err="1"/>
              <a:t>forecast</a:t>
            </a:r>
            <a:r>
              <a:rPr lang="fr-FR"/>
              <a:t> the </a:t>
            </a:r>
            <a:r>
              <a:rPr lang="fr-FR" err="1"/>
              <a:t>temperature</a:t>
            </a:r>
            <a:r>
              <a:rPr lang="fr-FR"/>
              <a:t> values over the </a:t>
            </a:r>
            <a:r>
              <a:rPr lang="fr-FR" err="1"/>
              <a:t>next</a:t>
            </a:r>
            <a:r>
              <a:rPr lang="fr-FR"/>
              <a:t> </a:t>
            </a:r>
            <a:r>
              <a:rPr lang="fr-FR" err="1"/>
              <a:t>years</a:t>
            </a:r>
            <a:r>
              <a:rPr lang="fr-FR"/>
              <a:t> </a:t>
            </a:r>
            <a:r>
              <a:rPr lang="fr-FR" err="1"/>
              <a:t>much</a:t>
            </a:r>
            <a:r>
              <a:rPr lang="fr-FR"/>
              <a:t> </a:t>
            </a:r>
            <a:r>
              <a:rPr lang="fr-FR" err="1"/>
              <a:t>faster</a:t>
            </a:r>
            <a:r>
              <a:rPr lang="fr-FR"/>
              <a:t> </a:t>
            </a:r>
            <a:r>
              <a:rPr lang="fr-FR" err="1"/>
              <a:t>than</a:t>
            </a:r>
            <a:r>
              <a:rPr lang="fr-FR"/>
              <a:t> </a:t>
            </a:r>
            <a:r>
              <a:rPr lang="fr-FR" err="1"/>
              <a:t>Numerical</a:t>
            </a:r>
            <a:r>
              <a:rPr lang="fr-FR"/>
              <a:t> </a:t>
            </a:r>
            <a:r>
              <a:rPr lang="fr-FR" err="1"/>
              <a:t>Weather</a:t>
            </a:r>
            <a:r>
              <a:rPr lang="fr-FR"/>
              <a:t> </a:t>
            </a:r>
            <a:r>
              <a:rPr lang="fr-FR" err="1"/>
              <a:t>Prediction</a:t>
            </a:r>
            <a:r>
              <a:rPr lang="fr-FR"/>
              <a:t> simulation,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requires</a:t>
            </a:r>
            <a:r>
              <a:rPr lang="fr-FR"/>
              <a:t> </a:t>
            </a:r>
            <a:r>
              <a:rPr lang="fr-FR" err="1"/>
              <a:t>hours</a:t>
            </a:r>
            <a:r>
              <a:rPr lang="fr-FR"/>
              <a:t> if not </a:t>
            </a:r>
            <a:r>
              <a:rPr lang="fr-FR" err="1"/>
              <a:t>days</a:t>
            </a:r>
            <a:r>
              <a:rPr lang="fr-FR"/>
              <a:t> to </a:t>
            </a:r>
            <a:r>
              <a:rPr lang="fr-FR" err="1"/>
              <a:t>give</a:t>
            </a:r>
            <a:r>
              <a:rPr lang="fr-FR"/>
              <a:t> </a:t>
            </a:r>
            <a:r>
              <a:rPr lang="fr-FR" err="1"/>
              <a:t>results</a:t>
            </a:r>
            <a:r>
              <a:rPr lang="fr-FR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This </a:t>
            </a:r>
            <a:r>
              <a:rPr lang="fr-FR" err="1"/>
              <a:t>then</a:t>
            </a:r>
            <a:r>
              <a:rPr lang="fr-FR"/>
              <a:t> </a:t>
            </a:r>
            <a:r>
              <a:rPr lang="fr-FR" err="1"/>
              <a:t>make</a:t>
            </a:r>
            <a:r>
              <a:rPr lang="fr-FR"/>
              <a:t> more accessible </a:t>
            </a:r>
            <a:r>
              <a:rPr lang="fr-FR" err="1"/>
              <a:t>precise</a:t>
            </a:r>
            <a:r>
              <a:rPr lang="fr-FR"/>
              <a:t> </a:t>
            </a:r>
            <a:r>
              <a:rPr lang="fr-FR" err="1"/>
              <a:t>forecasts</a:t>
            </a:r>
            <a:r>
              <a:rPr lang="fr-FR"/>
              <a:t> for </a:t>
            </a:r>
            <a:r>
              <a:rPr lang="fr-FR" err="1"/>
              <a:t>pratical</a:t>
            </a:r>
            <a:r>
              <a:rPr lang="fr-FR"/>
              <a:t> applications </a:t>
            </a:r>
            <a:r>
              <a:rPr lang="fr-FR" err="1"/>
              <a:t>which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a </a:t>
            </a:r>
            <a:r>
              <a:rPr lang="fr-FR" err="1"/>
              <a:t>very</a:t>
            </a:r>
            <a:r>
              <a:rPr lang="fr-FR"/>
              <a:t> efficient </a:t>
            </a:r>
            <a:r>
              <a:rPr lang="fr-FR" err="1"/>
              <a:t>approach</a:t>
            </a:r>
            <a:r>
              <a:rPr lang="fr-FR"/>
              <a:t> to </a:t>
            </a:r>
            <a:r>
              <a:rPr lang="fr-FR" err="1"/>
              <a:t>understand</a:t>
            </a:r>
            <a:r>
              <a:rPr lang="fr-FR"/>
              <a:t> and </a:t>
            </a:r>
            <a:r>
              <a:rPr lang="fr-FR" err="1"/>
              <a:t>anticipate</a:t>
            </a:r>
            <a:r>
              <a:rPr lang="fr-FR"/>
              <a:t> trends over longer </a:t>
            </a:r>
            <a:r>
              <a:rPr lang="fr-FR" err="1"/>
              <a:t>periods</a:t>
            </a:r>
            <a:r>
              <a:rPr lang="fr-F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87146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NO CLICK!!!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98179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795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The objective of </a:t>
            </a:r>
            <a:r>
              <a:rPr lang="fr-FR" err="1"/>
              <a:t>our</a:t>
            </a:r>
            <a:r>
              <a:rPr lang="fr-FR"/>
              <a:t> </a:t>
            </a:r>
            <a:r>
              <a:rPr lang="fr-FR" err="1"/>
              <a:t>project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to </a:t>
            </a:r>
            <a:r>
              <a:rPr lang="fr-FR" err="1"/>
              <a:t>predict</a:t>
            </a:r>
            <a:r>
              <a:rPr lang="fr-FR"/>
              <a:t> the </a:t>
            </a:r>
            <a:r>
              <a:rPr lang="fr-FR" err="1"/>
              <a:t>monthly</a:t>
            </a:r>
            <a:r>
              <a:rPr lang="fr-FR"/>
              <a:t> </a:t>
            </a:r>
            <a:r>
              <a:rPr lang="fr-FR" err="1"/>
              <a:t>average</a:t>
            </a:r>
            <a:r>
              <a:rPr lang="fr-FR"/>
              <a:t> </a:t>
            </a:r>
            <a:r>
              <a:rPr lang="fr-FR" err="1"/>
              <a:t>temperature</a:t>
            </a:r>
            <a:r>
              <a:rPr lang="fr-FR"/>
              <a:t> on long range </a:t>
            </a:r>
            <a:r>
              <a:rPr lang="fr-FR" err="1"/>
              <a:t>scale</a:t>
            </a:r>
            <a:r>
              <a:rPr lang="fr-FR"/>
              <a:t> over a </a:t>
            </a:r>
            <a:r>
              <a:rPr lang="fr-FR" err="1"/>
              <a:t>sub</a:t>
            </a:r>
            <a:r>
              <a:rPr lang="fr-FR"/>
              <a:t> </a:t>
            </a:r>
            <a:r>
              <a:rPr lang="fr-FR" err="1"/>
              <a:t>region</a:t>
            </a:r>
            <a:r>
              <a:rPr lang="fr-FR"/>
              <a:t> </a:t>
            </a:r>
            <a:r>
              <a:rPr lang="fr-FR" err="1"/>
              <a:t>which</a:t>
            </a:r>
            <a:r>
              <a:rPr lang="fr-FR"/>
              <a:t> </a:t>
            </a:r>
            <a:r>
              <a:rPr lang="fr-FR" err="1"/>
              <a:t>will</a:t>
            </a:r>
            <a:r>
              <a:rPr lang="fr-FR"/>
              <a:t> </a:t>
            </a:r>
            <a:r>
              <a:rPr lang="fr-FR" err="1"/>
              <a:t>be</a:t>
            </a:r>
            <a:r>
              <a:rPr lang="fr-FR"/>
              <a:t> </a:t>
            </a:r>
            <a:r>
              <a:rPr lang="fr-FR" err="1"/>
              <a:t>south</a:t>
            </a:r>
            <a:r>
              <a:rPr lang="fr-FR"/>
              <a:t> </a:t>
            </a:r>
            <a:r>
              <a:rPr lang="fr-FR" err="1"/>
              <a:t>korea</a:t>
            </a:r>
            <a:r>
              <a:rPr lang="fr-FR"/>
              <a:t>.</a:t>
            </a:r>
            <a:br>
              <a:rPr lang="fr-FR"/>
            </a:br>
            <a:r>
              <a:rPr lang="fr-FR"/>
              <a:t>In </a:t>
            </a:r>
            <a:r>
              <a:rPr lang="fr-FR" err="1"/>
              <a:t>this</a:t>
            </a:r>
            <a:r>
              <a:rPr lang="fr-FR"/>
              <a:t> </a:t>
            </a:r>
            <a:r>
              <a:rPr lang="fr-FR" err="1"/>
              <a:t>vizualisation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</a:t>
            </a:r>
            <a:r>
              <a:rPr lang="fr-FR" err="1"/>
              <a:t>described</a:t>
            </a:r>
            <a:r>
              <a:rPr lang="fr-FR"/>
              <a:t> the </a:t>
            </a:r>
            <a:r>
              <a:rPr lang="fr-FR" err="1"/>
              <a:t>worklow</a:t>
            </a:r>
            <a:r>
              <a:rPr lang="fr-FR"/>
              <a:t> of </a:t>
            </a:r>
            <a:r>
              <a:rPr lang="fr-FR" err="1"/>
              <a:t>our</a:t>
            </a:r>
            <a:r>
              <a:rPr lang="fr-FR"/>
              <a:t> model : </a:t>
            </a:r>
            <a:r>
              <a:rPr lang="fr-FR" err="1"/>
              <a:t>based</a:t>
            </a:r>
            <a:r>
              <a:rPr lang="fr-FR"/>
              <a:t> on 6 </a:t>
            </a:r>
            <a:r>
              <a:rPr lang="fr-FR" err="1"/>
              <a:t>years</a:t>
            </a:r>
            <a:r>
              <a:rPr lang="fr-FR"/>
              <a:t> of </a:t>
            </a:r>
            <a:r>
              <a:rPr lang="fr-FR" err="1"/>
              <a:t>weather</a:t>
            </a:r>
            <a:r>
              <a:rPr lang="fr-FR"/>
              <a:t> data,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predict</a:t>
            </a:r>
            <a:r>
              <a:rPr lang="fr-FR"/>
              <a:t> </a:t>
            </a:r>
            <a:r>
              <a:rPr lang="fr-FR" err="1"/>
              <a:t>only</a:t>
            </a:r>
            <a:r>
              <a:rPr lang="fr-FR"/>
              <a:t> the </a:t>
            </a:r>
            <a:r>
              <a:rPr lang="fr-FR" err="1"/>
              <a:t>average</a:t>
            </a:r>
            <a:r>
              <a:rPr lang="fr-FR"/>
              <a:t> </a:t>
            </a:r>
            <a:r>
              <a:rPr lang="fr-FR" err="1"/>
              <a:t>temperature</a:t>
            </a:r>
            <a:r>
              <a:rPr lang="fr-FR"/>
              <a:t> over a </a:t>
            </a:r>
            <a:r>
              <a:rPr lang="fr-FR" err="1"/>
              <a:t>month</a:t>
            </a:r>
            <a:r>
              <a:rPr lang="fr-FR"/>
              <a:t> for the </a:t>
            </a:r>
            <a:r>
              <a:rPr lang="fr-FR" err="1"/>
              <a:t>next</a:t>
            </a:r>
            <a:r>
              <a:rPr lang="fr-FR"/>
              <a:t> 2 </a:t>
            </a:r>
            <a:r>
              <a:rPr lang="fr-FR" err="1"/>
              <a:t>years</a:t>
            </a:r>
            <a:r>
              <a:rPr lang="fr-FR"/>
              <a:t>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0362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This </a:t>
            </a:r>
            <a:r>
              <a:rPr lang="fr-FR" err="1"/>
              <a:t>project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</a:t>
            </a:r>
            <a:r>
              <a:rPr lang="fr-FR" err="1"/>
              <a:t>motivated</a:t>
            </a:r>
            <a:r>
              <a:rPr lang="fr-FR"/>
              <a:t> by the importance of </a:t>
            </a:r>
            <a:r>
              <a:rPr lang="fr-FR" err="1"/>
              <a:t>climate</a:t>
            </a:r>
            <a:r>
              <a:rPr lang="fr-FR"/>
              <a:t> change. </a:t>
            </a:r>
            <a:r>
              <a:rPr lang="fr-FR" err="1"/>
              <a:t>Because</a:t>
            </a:r>
            <a:r>
              <a:rPr lang="fr-FR"/>
              <a:t> </a:t>
            </a:r>
            <a:r>
              <a:rPr lang="fr-FR" err="1"/>
              <a:t>temperature</a:t>
            </a:r>
            <a:r>
              <a:rPr lang="fr-FR"/>
              <a:t> trends are the key to </a:t>
            </a:r>
            <a:r>
              <a:rPr lang="fr-FR" err="1"/>
              <a:t>understand</a:t>
            </a:r>
            <a:r>
              <a:rPr lang="fr-FR"/>
              <a:t> the direct impacts on all </a:t>
            </a:r>
            <a:r>
              <a:rPr lang="fr-FR" err="1"/>
              <a:t>sectors</a:t>
            </a:r>
            <a:r>
              <a:rPr lang="fr-FR"/>
              <a:t>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want</a:t>
            </a:r>
            <a:r>
              <a:rPr lang="fr-FR"/>
              <a:t> to </a:t>
            </a:r>
            <a:r>
              <a:rPr lang="fr-FR" err="1"/>
              <a:t>create</a:t>
            </a:r>
            <a:r>
              <a:rPr lang="fr-FR"/>
              <a:t> a model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helps</a:t>
            </a:r>
            <a:r>
              <a:rPr lang="fr-FR"/>
              <a:t> </a:t>
            </a:r>
            <a:r>
              <a:rPr lang="fr-FR" err="1"/>
              <a:t>understand</a:t>
            </a:r>
            <a:r>
              <a:rPr lang="fr-FR"/>
              <a:t> </a:t>
            </a:r>
            <a:r>
              <a:rPr lang="fr-FR" err="1"/>
              <a:t>them</a:t>
            </a:r>
            <a:r>
              <a:rPr lang="fr-FR"/>
              <a:t> on a local </a:t>
            </a:r>
            <a:r>
              <a:rPr lang="fr-FR" err="1"/>
              <a:t>scale</a:t>
            </a:r>
            <a:r>
              <a:rPr lang="fr-FR"/>
              <a:t>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In </a:t>
            </a:r>
            <a:r>
              <a:rPr lang="fr-FR" err="1"/>
              <a:t>order</a:t>
            </a:r>
            <a:r>
              <a:rPr lang="fr-FR"/>
              <a:t> to do </a:t>
            </a:r>
            <a:r>
              <a:rPr lang="fr-FR" err="1"/>
              <a:t>so</a:t>
            </a:r>
            <a:r>
              <a:rPr lang="fr-FR"/>
              <a:t>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selected</a:t>
            </a:r>
            <a:r>
              <a:rPr lang="fr-FR"/>
              <a:t> 8 </a:t>
            </a:r>
            <a:r>
              <a:rPr lang="fr-FR" err="1"/>
              <a:t>features</a:t>
            </a:r>
            <a:r>
              <a:rPr lang="fr-FR"/>
              <a:t> </a:t>
            </a:r>
            <a:r>
              <a:rPr lang="fr-FR" err="1"/>
              <a:t>from</a:t>
            </a:r>
            <a:r>
              <a:rPr lang="fr-FR"/>
              <a:t> the ERA5 </a:t>
            </a:r>
            <a:r>
              <a:rPr lang="fr-FR" err="1"/>
              <a:t>dataset</a:t>
            </a:r>
            <a:r>
              <a:rPr lang="fr-FR"/>
              <a:t>,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consists</a:t>
            </a:r>
            <a:r>
              <a:rPr lang="fr-FR"/>
              <a:t> on data </a:t>
            </a:r>
            <a:r>
              <a:rPr lang="fr-FR" err="1"/>
              <a:t>from</a:t>
            </a:r>
            <a:r>
              <a:rPr lang="fr-FR"/>
              <a:t> the 1st of </a:t>
            </a:r>
            <a:r>
              <a:rPr lang="fr-FR" err="1"/>
              <a:t>january</a:t>
            </a:r>
            <a:r>
              <a:rPr lang="fr-FR"/>
              <a:t> to </a:t>
            </a:r>
            <a:r>
              <a:rPr lang="fr-FR" err="1"/>
              <a:t>present</a:t>
            </a:r>
            <a:r>
              <a:rPr lang="fr-FR"/>
              <a:t>. </a:t>
            </a:r>
            <a:r>
              <a:rPr lang="fr-FR" err="1"/>
              <a:t>Here</a:t>
            </a:r>
            <a:r>
              <a:rPr lang="fr-FR"/>
              <a:t> are </a:t>
            </a:r>
            <a:r>
              <a:rPr lang="fr-FR" err="1"/>
              <a:t>described</a:t>
            </a:r>
            <a:r>
              <a:rPr lang="fr-FR"/>
              <a:t> the </a:t>
            </a:r>
            <a:r>
              <a:rPr lang="fr-FR" err="1"/>
              <a:t>features</a:t>
            </a:r>
            <a:r>
              <a:rPr lang="fr-FR"/>
              <a:t>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took</a:t>
            </a:r>
            <a:r>
              <a:rPr lang="fr-FR"/>
              <a:t>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95758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therefore</a:t>
            </a:r>
            <a:r>
              <a:rPr lang="fr-FR"/>
              <a:t> </a:t>
            </a:r>
            <a:r>
              <a:rPr lang="fr-FR" err="1"/>
              <a:t>obtain</a:t>
            </a:r>
            <a:r>
              <a:rPr lang="fr-FR"/>
              <a:t> a </a:t>
            </a:r>
            <a:r>
              <a:rPr lang="fr-FR" err="1"/>
              <a:t>dataset</a:t>
            </a:r>
            <a:r>
              <a:rPr lang="fr-FR"/>
              <a:t> </a:t>
            </a:r>
            <a:r>
              <a:rPr lang="fr-FR" err="1"/>
              <a:t>that</a:t>
            </a:r>
            <a:r>
              <a:rPr lang="fr-FR"/>
              <a:t> can </a:t>
            </a:r>
            <a:r>
              <a:rPr lang="fr-FR" err="1"/>
              <a:t>be</a:t>
            </a:r>
            <a:r>
              <a:rPr lang="fr-FR"/>
              <a:t> </a:t>
            </a:r>
            <a:r>
              <a:rPr lang="fr-FR" err="1"/>
              <a:t>represented</a:t>
            </a:r>
            <a:r>
              <a:rPr lang="fr-FR"/>
              <a:t> like </a:t>
            </a:r>
            <a:r>
              <a:rPr lang="fr-FR" err="1"/>
              <a:t>this</a:t>
            </a:r>
            <a:r>
              <a:rPr lang="fr-FR"/>
              <a:t> : all of the </a:t>
            </a:r>
            <a:r>
              <a:rPr lang="fr-FR" err="1"/>
              <a:t>features</a:t>
            </a:r>
            <a:r>
              <a:rPr lang="fr-FR"/>
              <a:t> (</a:t>
            </a:r>
            <a:r>
              <a:rPr lang="fr-FR" err="1"/>
              <a:t>such</a:t>
            </a:r>
            <a:r>
              <a:rPr lang="fr-FR"/>
              <a:t> as </a:t>
            </a:r>
            <a:r>
              <a:rPr lang="fr-FR" err="1"/>
              <a:t>temperature</a:t>
            </a:r>
            <a:r>
              <a:rPr lang="fr-FR"/>
              <a:t> or </a:t>
            </a:r>
            <a:r>
              <a:rPr lang="fr-FR" err="1"/>
              <a:t>wind</a:t>
            </a:r>
            <a:r>
              <a:rPr lang="fr-FR"/>
              <a:t> speed) </a:t>
            </a:r>
            <a:r>
              <a:rPr lang="fr-FR" err="1"/>
              <a:t>corresponding</a:t>
            </a:r>
            <a:r>
              <a:rPr lang="fr-FR"/>
              <a:t> to a </a:t>
            </a:r>
            <a:r>
              <a:rPr lang="fr-FR" err="1"/>
              <a:t>specific</a:t>
            </a:r>
            <a:r>
              <a:rPr lang="fr-FR"/>
              <a:t> date, are </a:t>
            </a:r>
            <a:r>
              <a:rPr lang="fr-FR" err="1"/>
              <a:t>taken</a:t>
            </a:r>
            <a:r>
              <a:rPr lang="fr-FR"/>
              <a:t> over all of South </a:t>
            </a:r>
            <a:r>
              <a:rPr lang="fr-FR" err="1"/>
              <a:t>Korea</a:t>
            </a:r>
            <a:r>
              <a:rPr lang="fr-FR"/>
              <a:t> latitudes and longitudes </a:t>
            </a:r>
            <a:r>
              <a:rPr lang="fr-FR" err="1"/>
              <a:t>availables</a:t>
            </a:r>
            <a:r>
              <a:rPr lang="fr-FR"/>
              <a:t>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61955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then</a:t>
            </a:r>
            <a:r>
              <a:rPr lang="fr-FR"/>
              <a:t> </a:t>
            </a:r>
            <a:r>
              <a:rPr lang="fr-FR" err="1"/>
              <a:t>take</a:t>
            </a:r>
            <a:r>
              <a:rPr lang="fr-FR"/>
              <a:t> the </a:t>
            </a:r>
            <a:r>
              <a:rPr lang="fr-FR" err="1"/>
              <a:t>average</a:t>
            </a:r>
            <a:r>
              <a:rPr lang="fr-FR"/>
              <a:t> over a </a:t>
            </a:r>
            <a:r>
              <a:rPr lang="fr-FR" err="1"/>
              <a:t>month</a:t>
            </a:r>
            <a:r>
              <a:rPr lang="fr-FR"/>
              <a:t> for all of the </a:t>
            </a:r>
            <a:r>
              <a:rPr lang="fr-FR" err="1"/>
              <a:t>features</a:t>
            </a:r>
            <a:r>
              <a:rPr lang="fr-FR"/>
              <a:t>, and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then</a:t>
            </a:r>
            <a:r>
              <a:rPr lang="fr-FR"/>
              <a:t> </a:t>
            </a:r>
            <a:r>
              <a:rPr lang="fr-FR" err="1"/>
              <a:t>get</a:t>
            </a:r>
            <a:r>
              <a:rPr lang="fr-FR"/>
              <a:t> </a:t>
            </a:r>
            <a:r>
              <a:rPr lang="fr-FR" err="1"/>
              <a:t>our</a:t>
            </a:r>
            <a:r>
              <a:rPr lang="fr-FR"/>
              <a:t> </a:t>
            </a:r>
            <a:r>
              <a:rPr lang="fr-FR" err="1"/>
              <a:t>dataset</a:t>
            </a:r>
            <a:r>
              <a:rPr lang="fr-FR"/>
              <a:t>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6621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To train </a:t>
            </a:r>
            <a:r>
              <a:rPr lang="fr-FR" err="1"/>
              <a:t>our</a:t>
            </a:r>
            <a:r>
              <a:rPr lang="fr-FR"/>
              <a:t> model,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decided</a:t>
            </a:r>
            <a:r>
              <a:rPr lang="fr-FR"/>
              <a:t> to split </a:t>
            </a:r>
            <a:r>
              <a:rPr lang="fr-FR" err="1"/>
              <a:t>our</a:t>
            </a:r>
            <a:r>
              <a:rPr lang="fr-FR"/>
              <a:t> </a:t>
            </a:r>
            <a:r>
              <a:rPr lang="fr-FR" err="1"/>
              <a:t>dataset</a:t>
            </a:r>
            <a:r>
              <a:rPr lang="fr-FR"/>
              <a:t> </a:t>
            </a:r>
            <a:r>
              <a:rPr lang="fr-FR" err="1"/>
              <a:t>into</a:t>
            </a:r>
            <a:r>
              <a:rPr lang="fr-FR"/>
              <a:t> train, validation and test set </a:t>
            </a:r>
            <a:r>
              <a:rPr lang="fr-FR" err="1"/>
              <a:t>which</a:t>
            </a:r>
            <a:r>
              <a:rPr lang="fr-FR"/>
              <a:t> </a:t>
            </a:r>
            <a:r>
              <a:rPr lang="fr-FR" err="1"/>
              <a:t>represents</a:t>
            </a:r>
            <a:r>
              <a:rPr lang="fr-FR"/>
              <a:t> 70-20 and 10 % of the </a:t>
            </a:r>
            <a:r>
              <a:rPr lang="fr-FR" err="1"/>
              <a:t>dataset</a:t>
            </a:r>
            <a:r>
              <a:rPr lang="fr-FR"/>
              <a:t>.</a:t>
            </a:r>
            <a:br>
              <a:rPr lang="fr-FR"/>
            </a:br>
            <a:r>
              <a:rPr lang="fr-FR"/>
              <a:t>This </a:t>
            </a:r>
            <a:r>
              <a:rPr lang="fr-FR" err="1"/>
              <a:t>dataset</a:t>
            </a:r>
            <a:r>
              <a:rPr lang="fr-FR"/>
              <a:t> </a:t>
            </a:r>
            <a:r>
              <a:rPr lang="fr-FR" err="1"/>
              <a:t>is</a:t>
            </a:r>
            <a:r>
              <a:rPr lang="fr-FR"/>
              <a:t> </a:t>
            </a:r>
            <a:r>
              <a:rPr lang="fr-FR" err="1"/>
              <a:t>then</a:t>
            </a:r>
            <a:r>
              <a:rPr lang="fr-FR"/>
              <a:t> </a:t>
            </a:r>
            <a:r>
              <a:rPr lang="fr-FR" err="1"/>
              <a:t>converted</a:t>
            </a:r>
            <a:r>
              <a:rPr lang="fr-FR"/>
              <a:t> to </a:t>
            </a:r>
            <a:r>
              <a:rPr lang="fr-FR" err="1"/>
              <a:t>past</a:t>
            </a:r>
            <a:r>
              <a:rPr lang="fr-FR"/>
              <a:t> and future </a:t>
            </a:r>
            <a:r>
              <a:rPr lang="fr-FR" err="1"/>
              <a:t>sequences</a:t>
            </a:r>
            <a:r>
              <a:rPr lang="fr-FR"/>
              <a:t> </a:t>
            </a:r>
            <a:r>
              <a:rPr lang="fr-FR" err="1"/>
              <a:t>that</a:t>
            </a:r>
            <a:r>
              <a:rPr lang="fr-FR"/>
              <a:t> are </a:t>
            </a:r>
            <a:r>
              <a:rPr lang="fr-FR" err="1"/>
              <a:t>composed</a:t>
            </a:r>
            <a:r>
              <a:rPr lang="fr-FR"/>
              <a:t> of 6 </a:t>
            </a:r>
            <a:r>
              <a:rPr lang="fr-FR" err="1"/>
              <a:t>years</a:t>
            </a:r>
            <a:r>
              <a:rPr lang="fr-FR"/>
              <a:t> of </a:t>
            </a:r>
            <a:r>
              <a:rPr lang="fr-FR" err="1"/>
              <a:t>past</a:t>
            </a:r>
            <a:r>
              <a:rPr lang="fr-FR"/>
              <a:t> data, and the 2 </a:t>
            </a:r>
            <a:r>
              <a:rPr lang="fr-FR" err="1"/>
              <a:t>following</a:t>
            </a:r>
            <a:r>
              <a:rPr lang="fr-FR"/>
              <a:t> </a:t>
            </a:r>
            <a:r>
              <a:rPr lang="fr-FR" err="1"/>
              <a:t>years</a:t>
            </a:r>
            <a:r>
              <a:rPr lang="fr-FR"/>
              <a:t>. In the end, </a:t>
            </a:r>
            <a:r>
              <a:rPr lang="fr-FR" err="1"/>
              <a:t>each</a:t>
            </a:r>
            <a:r>
              <a:rPr lang="fr-FR"/>
              <a:t> of the </a:t>
            </a:r>
            <a:r>
              <a:rPr lang="fr-FR" err="1"/>
              <a:t>sequences</a:t>
            </a:r>
            <a:r>
              <a:rPr lang="fr-FR"/>
              <a:t> are </a:t>
            </a:r>
            <a:r>
              <a:rPr lang="fr-FR" err="1"/>
              <a:t>created</a:t>
            </a:r>
            <a:r>
              <a:rPr lang="fr-FR"/>
              <a:t> by </a:t>
            </a:r>
            <a:r>
              <a:rPr lang="fr-FR" err="1"/>
              <a:t>shifting</a:t>
            </a:r>
            <a:r>
              <a:rPr lang="fr-FR"/>
              <a:t> the </a:t>
            </a:r>
            <a:r>
              <a:rPr lang="fr-FR" err="1"/>
              <a:t>starting</a:t>
            </a:r>
            <a:r>
              <a:rPr lang="fr-FR"/>
              <a:t> data point by 1 </a:t>
            </a:r>
            <a:r>
              <a:rPr lang="fr-FR" err="1"/>
              <a:t>month</a:t>
            </a:r>
            <a:r>
              <a:rPr lang="fr-FR"/>
              <a:t>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4330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After</a:t>
            </a:r>
            <a:r>
              <a:rPr lang="fr-FR"/>
              <a:t> </a:t>
            </a:r>
            <a:r>
              <a:rPr lang="fr-FR" err="1"/>
              <a:t>obtaining</a:t>
            </a:r>
            <a:r>
              <a:rPr lang="fr-FR"/>
              <a:t> </a:t>
            </a:r>
            <a:r>
              <a:rPr lang="fr-FR" err="1"/>
              <a:t>our</a:t>
            </a:r>
            <a:r>
              <a:rPr lang="fr-FR"/>
              <a:t> </a:t>
            </a:r>
            <a:r>
              <a:rPr lang="fr-FR" err="1"/>
              <a:t>Sequence</a:t>
            </a:r>
            <a:r>
              <a:rPr lang="fr-FR"/>
              <a:t> data,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could</a:t>
            </a:r>
            <a:r>
              <a:rPr lang="fr-FR"/>
              <a:t> </a:t>
            </a:r>
            <a:r>
              <a:rPr lang="fr-FR" err="1"/>
              <a:t>create</a:t>
            </a:r>
            <a:r>
              <a:rPr lang="fr-FR"/>
              <a:t> </a:t>
            </a:r>
            <a:r>
              <a:rPr lang="fr-FR" err="1"/>
              <a:t>our</a:t>
            </a:r>
            <a:r>
              <a:rPr lang="fr-FR"/>
              <a:t> </a:t>
            </a:r>
            <a:r>
              <a:rPr lang="fr-FR" err="1"/>
              <a:t>models</a:t>
            </a:r>
            <a:r>
              <a:rPr lang="fr-FR"/>
              <a:t>. This first one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made </a:t>
            </a:r>
            <a:r>
              <a:rPr lang="fr-FR" err="1"/>
              <a:t>is</a:t>
            </a:r>
            <a:r>
              <a:rPr lang="fr-FR"/>
              <a:t> a CNN </a:t>
            </a:r>
            <a:r>
              <a:rPr lang="fr-FR" err="1"/>
              <a:t>based</a:t>
            </a:r>
            <a:r>
              <a:rPr lang="fr-FR"/>
              <a:t> model. This one </a:t>
            </a:r>
            <a:r>
              <a:rPr lang="fr-FR" err="1"/>
              <a:t>is</a:t>
            </a:r>
            <a:r>
              <a:rPr lang="fr-FR"/>
              <a:t> </a:t>
            </a:r>
            <a:r>
              <a:rPr lang="fr-FR" err="1"/>
              <a:t>composed</a:t>
            </a:r>
            <a:r>
              <a:rPr lang="fr-FR"/>
              <a:t> of a </a:t>
            </a:r>
            <a:r>
              <a:rPr lang="fr-FR" err="1"/>
              <a:t>convolutionnal</a:t>
            </a:r>
            <a:r>
              <a:rPr lang="fr-FR"/>
              <a:t> layer, </a:t>
            </a:r>
            <a:r>
              <a:rPr lang="fr-FR" err="1"/>
              <a:t>followed</a:t>
            </a:r>
            <a:r>
              <a:rPr lang="fr-FR"/>
              <a:t> by a relu activation </a:t>
            </a:r>
            <a:r>
              <a:rPr lang="fr-FR" err="1"/>
              <a:t>function</a:t>
            </a:r>
            <a:r>
              <a:rPr lang="fr-FR"/>
              <a:t>, a </a:t>
            </a:r>
            <a:r>
              <a:rPr lang="fr-FR" err="1"/>
              <a:t>maxpooling</a:t>
            </a:r>
            <a:r>
              <a:rPr lang="fr-FR"/>
              <a:t> layer and a </a:t>
            </a:r>
            <a:r>
              <a:rPr lang="fr-FR" err="1"/>
              <a:t>flatten</a:t>
            </a:r>
            <a:r>
              <a:rPr lang="fr-FR"/>
              <a:t> layer, and ends </a:t>
            </a:r>
            <a:r>
              <a:rPr lang="fr-FR" err="1"/>
              <a:t>with</a:t>
            </a:r>
            <a:r>
              <a:rPr lang="fr-FR"/>
              <a:t> 2 dense </a:t>
            </a:r>
            <a:r>
              <a:rPr lang="fr-FR" err="1"/>
              <a:t>layers</a:t>
            </a:r>
            <a:r>
              <a:rPr lang="fr-FR"/>
              <a:t>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create</a:t>
            </a:r>
            <a:r>
              <a:rPr lang="fr-FR"/>
              <a:t> the </a:t>
            </a:r>
            <a:r>
              <a:rPr lang="fr-FR" err="1"/>
              <a:t>desired</a:t>
            </a:r>
            <a:r>
              <a:rPr lang="fr-FR"/>
              <a:t> </a:t>
            </a:r>
            <a:r>
              <a:rPr lang="fr-FR" err="1"/>
              <a:t>shape</a:t>
            </a:r>
            <a:r>
              <a:rPr lang="fr-FR"/>
              <a:t> of the output </a:t>
            </a:r>
            <a:r>
              <a:rPr lang="fr-FR" err="1"/>
              <a:t>sequence</a:t>
            </a:r>
            <a:r>
              <a:rPr lang="fr-FR"/>
              <a:t>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748995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However</a:t>
            </a:r>
            <a:r>
              <a:rPr lang="fr-FR"/>
              <a:t>, </a:t>
            </a:r>
            <a:r>
              <a:rPr lang="fr-FR" err="1"/>
              <a:t>because</a:t>
            </a:r>
            <a:r>
              <a:rPr lang="fr-FR"/>
              <a:t> the </a:t>
            </a:r>
            <a:r>
              <a:rPr lang="fr-FR" err="1"/>
              <a:t>purpose</a:t>
            </a:r>
            <a:r>
              <a:rPr lang="fr-FR"/>
              <a:t> of the model </a:t>
            </a:r>
            <a:r>
              <a:rPr lang="fr-FR" err="1"/>
              <a:t>is</a:t>
            </a:r>
            <a:r>
              <a:rPr lang="fr-FR"/>
              <a:t> to </a:t>
            </a:r>
            <a:r>
              <a:rPr lang="fr-FR" err="1"/>
              <a:t>predict</a:t>
            </a:r>
            <a:r>
              <a:rPr lang="fr-FR"/>
              <a:t> over long time data,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created</a:t>
            </a:r>
            <a:r>
              <a:rPr lang="fr-FR"/>
              <a:t> </a:t>
            </a:r>
            <a:r>
              <a:rPr lang="fr-FR" err="1"/>
              <a:t>another</a:t>
            </a:r>
            <a:r>
              <a:rPr lang="fr-FR"/>
              <a:t> model </a:t>
            </a:r>
            <a:r>
              <a:rPr lang="fr-FR" err="1"/>
              <a:t>that</a:t>
            </a:r>
            <a:r>
              <a:rPr lang="fr-FR"/>
              <a:t> </a:t>
            </a:r>
            <a:r>
              <a:rPr lang="fr-FR" err="1"/>
              <a:t>would</a:t>
            </a:r>
            <a:r>
              <a:rPr lang="fr-FR"/>
              <a:t> </a:t>
            </a:r>
            <a:r>
              <a:rPr lang="fr-FR" err="1"/>
              <a:t>be</a:t>
            </a:r>
            <a:r>
              <a:rPr lang="fr-FR"/>
              <a:t> able to capture </a:t>
            </a:r>
            <a:r>
              <a:rPr lang="fr-FR" err="1"/>
              <a:t>better</a:t>
            </a:r>
            <a:r>
              <a:rPr lang="fr-FR"/>
              <a:t> the time aspect of </a:t>
            </a:r>
            <a:r>
              <a:rPr lang="fr-FR" err="1"/>
              <a:t>our</a:t>
            </a:r>
            <a:r>
              <a:rPr lang="fr-FR"/>
              <a:t> data. </a:t>
            </a:r>
            <a:r>
              <a:rPr lang="fr-FR" err="1"/>
              <a:t>Therefore</a:t>
            </a:r>
            <a:r>
              <a:rPr lang="fr-FR"/>
              <a:t>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added</a:t>
            </a:r>
            <a:r>
              <a:rPr lang="fr-FR"/>
              <a:t> to the CNN, a LSTM layer </a:t>
            </a:r>
            <a:r>
              <a:rPr lang="fr-FR" err="1"/>
              <a:t>between</a:t>
            </a:r>
            <a:r>
              <a:rPr lang="fr-FR"/>
              <a:t> the </a:t>
            </a:r>
            <a:r>
              <a:rPr lang="fr-FR" err="1"/>
              <a:t>flatten</a:t>
            </a:r>
            <a:r>
              <a:rPr lang="fr-FR"/>
              <a:t> layer and the dense </a:t>
            </a:r>
            <a:r>
              <a:rPr lang="fr-FR" err="1"/>
              <a:t>layers</a:t>
            </a:r>
            <a:r>
              <a:rPr lang="fr-FR"/>
              <a:t>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39947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978800" y="1972867"/>
            <a:ext cx="8234400" cy="21872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99000" y="4353800"/>
            <a:ext cx="7594000" cy="524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12" name="Google Shape;12;p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Image 2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224C6C5D-7B7D-2937-9DF0-4628AAC30A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434BAE5-91E2-7381-0D61-C2126FB35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1552F07-4F75-AF9C-5AEC-5C6218F75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74265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 txBox="1">
            <a:spLocks noGrp="1"/>
          </p:cNvSpPr>
          <p:nvPr>
            <p:ph type="title" hasCustomPrompt="1"/>
          </p:nvPr>
        </p:nvSpPr>
        <p:spPr>
          <a:xfrm>
            <a:off x="950800" y="1665663"/>
            <a:ext cx="10290400" cy="28004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4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06" name="Google Shape;106;p11"/>
          <p:cNvSpPr txBox="1">
            <a:spLocks noGrp="1"/>
          </p:cNvSpPr>
          <p:nvPr>
            <p:ph type="subTitle" idx="1"/>
          </p:nvPr>
        </p:nvSpPr>
        <p:spPr>
          <a:xfrm>
            <a:off x="3271233" y="4466063"/>
            <a:ext cx="5649600" cy="714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grpSp>
        <p:nvGrpSpPr>
          <p:cNvPr id="107" name="Google Shape;107;p11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108" name="Google Shape;108;p1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11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" name="Google Shape;110;p1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" name="Google Shape;111;p1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" name="Google Shape;112;p11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" name="Google Shape;113;p11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4" name="Google Shape;114;p11"/>
          <p:cNvSpPr/>
          <p:nvPr/>
        </p:nvSpPr>
        <p:spPr>
          <a:xfrm>
            <a:off x="11617200" y="165567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5" name="Google Shape;115;p11"/>
          <p:cNvSpPr/>
          <p:nvPr/>
        </p:nvSpPr>
        <p:spPr>
          <a:xfrm>
            <a:off x="242567" y="6335933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1602336B-6312-9883-D407-275E5E891A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DB52CB-8AC8-49F8-2EB3-489611160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71524F6-2E7B-E003-7FA1-93C710D22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47014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0F1C245A-D226-BB68-2672-A69C67105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291C9EC-5708-4746-9C51-5F967DAAE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783622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>
            <a:spLocks noGrp="1"/>
          </p:cNvSpPr>
          <p:nvPr>
            <p:ph type="title"/>
          </p:nvPr>
        </p:nvSpPr>
        <p:spPr>
          <a:xfrm>
            <a:off x="1840841" y="1531533"/>
            <a:ext cx="37376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2" hasCustomPrompt="1"/>
          </p:nvPr>
        </p:nvSpPr>
        <p:spPr>
          <a:xfrm>
            <a:off x="6616764" y="3136617"/>
            <a:ext cx="7136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"/>
          </p:nvPr>
        </p:nvSpPr>
        <p:spPr>
          <a:xfrm>
            <a:off x="1124947" y="2133444"/>
            <a:ext cx="37408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3"/>
          </p:nvPr>
        </p:nvSpPr>
        <p:spPr>
          <a:xfrm>
            <a:off x="1837664" y="3136617"/>
            <a:ext cx="37376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4" hasCustomPrompt="1"/>
          </p:nvPr>
        </p:nvSpPr>
        <p:spPr>
          <a:xfrm>
            <a:off x="1121264" y="3136617"/>
            <a:ext cx="7164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5"/>
          </p:nvPr>
        </p:nvSpPr>
        <p:spPr>
          <a:xfrm>
            <a:off x="1121263" y="3738592"/>
            <a:ext cx="37408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6"/>
          </p:nvPr>
        </p:nvSpPr>
        <p:spPr>
          <a:xfrm>
            <a:off x="1840841" y="4741700"/>
            <a:ext cx="37376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7" hasCustomPrompt="1"/>
          </p:nvPr>
        </p:nvSpPr>
        <p:spPr>
          <a:xfrm>
            <a:off x="1124121" y="4741700"/>
            <a:ext cx="7164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8"/>
          </p:nvPr>
        </p:nvSpPr>
        <p:spPr>
          <a:xfrm>
            <a:off x="1124947" y="5343739"/>
            <a:ext cx="37408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9"/>
          </p:nvPr>
        </p:nvSpPr>
        <p:spPr>
          <a:xfrm>
            <a:off x="7336337" y="1531533"/>
            <a:ext cx="37344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13" hasCustomPrompt="1"/>
          </p:nvPr>
        </p:nvSpPr>
        <p:spPr>
          <a:xfrm>
            <a:off x="6619609" y="1531533"/>
            <a:ext cx="7136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4"/>
          </p:nvPr>
        </p:nvSpPr>
        <p:spPr>
          <a:xfrm>
            <a:off x="6620445" y="2133444"/>
            <a:ext cx="37408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15"/>
          </p:nvPr>
        </p:nvSpPr>
        <p:spPr>
          <a:xfrm>
            <a:off x="7333163" y="3136617"/>
            <a:ext cx="37344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16" hasCustomPrompt="1"/>
          </p:nvPr>
        </p:nvSpPr>
        <p:spPr>
          <a:xfrm>
            <a:off x="1124121" y="1531533"/>
            <a:ext cx="7164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17"/>
          </p:nvPr>
        </p:nvSpPr>
        <p:spPr>
          <a:xfrm>
            <a:off x="6616761" y="3738592"/>
            <a:ext cx="37408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18"/>
          </p:nvPr>
        </p:nvSpPr>
        <p:spPr>
          <a:xfrm>
            <a:off x="7336337" y="4741700"/>
            <a:ext cx="37344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19" hasCustomPrompt="1"/>
          </p:nvPr>
        </p:nvSpPr>
        <p:spPr>
          <a:xfrm>
            <a:off x="6619609" y="4741700"/>
            <a:ext cx="7136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33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20"/>
          </p:nvPr>
        </p:nvSpPr>
        <p:spPr>
          <a:xfrm>
            <a:off x="6620445" y="5343739"/>
            <a:ext cx="3740800" cy="70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21"/>
          </p:nvPr>
        </p:nvSpPr>
        <p:spPr>
          <a:xfrm>
            <a:off x="960000" y="703767"/>
            <a:ext cx="10272000" cy="830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grpSp>
        <p:nvGrpSpPr>
          <p:cNvPr id="137" name="Google Shape;137;p13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138" name="Google Shape;138;p1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" name="Google Shape;139;p1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1" name="Google Shape;141;p13"/>
          <p:cNvSpPr/>
          <p:nvPr/>
        </p:nvSpPr>
        <p:spPr>
          <a:xfrm>
            <a:off x="11617200" y="165567"/>
            <a:ext cx="364400" cy="3644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516DEDC1-227B-DB68-91F2-C02AD992E7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DE27090-689D-719E-B302-DFB5AAE5B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DE1163F-C2AF-617D-499A-E6EEDE74F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602747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>
            <a:spLocks noGrp="1"/>
          </p:cNvSpPr>
          <p:nvPr>
            <p:ph type="title"/>
          </p:nvPr>
        </p:nvSpPr>
        <p:spPr>
          <a:xfrm>
            <a:off x="1434800" y="1977084"/>
            <a:ext cx="9336000" cy="18844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44" name="Google Shape;144;p14"/>
          <p:cNvSpPr txBox="1">
            <a:spLocks noGrp="1"/>
          </p:cNvSpPr>
          <p:nvPr>
            <p:ph type="subTitle" idx="1"/>
          </p:nvPr>
        </p:nvSpPr>
        <p:spPr>
          <a:xfrm>
            <a:off x="2727600" y="4142017"/>
            <a:ext cx="6750400" cy="761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grpSp>
        <p:nvGrpSpPr>
          <p:cNvPr id="145" name="Google Shape;145;p14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146" name="Google Shape;146;p1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" name="Google Shape;147;p1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" name="Google Shape;148;p1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9" name="Google Shape;149;p1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0" name="Google Shape;150;p1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" name="Google Shape;151;p1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2" name="Google Shape;152;p14"/>
          <p:cNvSpPr/>
          <p:nvPr/>
        </p:nvSpPr>
        <p:spPr>
          <a:xfrm>
            <a:off x="11617200" y="165567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3" name="Google Shape;153;p14"/>
          <p:cNvSpPr/>
          <p:nvPr/>
        </p:nvSpPr>
        <p:spPr>
          <a:xfrm>
            <a:off x="242567" y="6335933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B2E830B4-EA44-6804-4676-3973692B51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B53FF78-E76C-1094-2EC9-FA3C9AD39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7C13E1A-00A5-1595-0882-0D61B84EA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0205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"/>
          <p:cNvSpPr txBox="1">
            <a:spLocks noGrp="1"/>
          </p:cNvSpPr>
          <p:nvPr>
            <p:ph type="title"/>
          </p:nvPr>
        </p:nvSpPr>
        <p:spPr>
          <a:xfrm>
            <a:off x="3523400" y="3969508"/>
            <a:ext cx="5145200" cy="709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56" name="Google Shape;156;p15"/>
          <p:cNvSpPr txBox="1">
            <a:spLocks noGrp="1"/>
          </p:cNvSpPr>
          <p:nvPr>
            <p:ph type="subTitle" idx="1"/>
          </p:nvPr>
        </p:nvSpPr>
        <p:spPr>
          <a:xfrm>
            <a:off x="2286000" y="2179292"/>
            <a:ext cx="7620000" cy="16040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9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grpSp>
        <p:nvGrpSpPr>
          <p:cNvPr id="157" name="Google Shape;157;p15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158" name="Google Shape;158;p15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1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" name="Google Shape;160;p15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" name="Google Shape;161;p15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2" name="Google Shape;162;p1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3" name="Google Shape;163;p1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4" name="Google Shape;164;p15"/>
          <p:cNvSpPr/>
          <p:nvPr/>
        </p:nvSpPr>
        <p:spPr>
          <a:xfrm>
            <a:off x="11617200" y="165567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15"/>
          <p:cNvSpPr/>
          <p:nvPr/>
        </p:nvSpPr>
        <p:spPr>
          <a:xfrm>
            <a:off x="242567" y="6335933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CA5714D9-AF69-0582-5BAB-65C2DEE542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1010300-0D87-6948-B3A4-8F7E1745A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413B566-D32E-8D10-87C9-FACB2B7FD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976396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>
            <a:spLocks noGrp="1"/>
          </p:cNvSpPr>
          <p:nvPr>
            <p:ph type="title"/>
          </p:nvPr>
        </p:nvSpPr>
        <p:spPr>
          <a:xfrm flipH="1">
            <a:off x="6184100" y="1969521"/>
            <a:ext cx="4922800" cy="1973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68" name="Google Shape;168;p16"/>
          <p:cNvSpPr txBox="1">
            <a:spLocks noGrp="1"/>
          </p:cNvSpPr>
          <p:nvPr>
            <p:ph type="subTitle" idx="1"/>
          </p:nvPr>
        </p:nvSpPr>
        <p:spPr>
          <a:xfrm flipH="1">
            <a:off x="6183967" y="4173567"/>
            <a:ext cx="4701200" cy="10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grpSp>
        <p:nvGrpSpPr>
          <p:cNvPr id="169" name="Google Shape;169;p16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170" name="Google Shape;170;p1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2" name="Google Shape;172;p16"/>
          <p:cNvSpPr/>
          <p:nvPr/>
        </p:nvSpPr>
        <p:spPr>
          <a:xfrm>
            <a:off x="242567" y="165567"/>
            <a:ext cx="364400" cy="3644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AEF45966-CB9F-CE7E-F4AB-58C95A77A7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890F03C-F7C2-B996-CC3F-A93B27426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C85554A-4946-B5A2-A5ED-32D58F08D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726985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7"/>
          <p:cNvSpPr txBox="1">
            <a:spLocks noGrp="1"/>
          </p:cNvSpPr>
          <p:nvPr>
            <p:ph type="title"/>
          </p:nvPr>
        </p:nvSpPr>
        <p:spPr>
          <a:xfrm>
            <a:off x="1173333" y="1804833"/>
            <a:ext cx="4761600" cy="1598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75" name="Google Shape;175;p17"/>
          <p:cNvSpPr txBox="1">
            <a:spLocks noGrp="1"/>
          </p:cNvSpPr>
          <p:nvPr>
            <p:ph type="subTitle" idx="1"/>
          </p:nvPr>
        </p:nvSpPr>
        <p:spPr>
          <a:xfrm>
            <a:off x="1173100" y="3612767"/>
            <a:ext cx="4471600" cy="1440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grpSp>
        <p:nvGrpSpPr>
          <p:cNvPr id="176" name="Google Shape;176;p17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177" name="Google Shape;177;p17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1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17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17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1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1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3" name="Google Shape;183;p17"/>
          <p:cNvSpPr/>
          <p:nvPr/>
        </p:nvSpPr>
        <p:spPr>
          <a:xfrm>
            <a:off x="11617200" y="165567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4" name="Google Shape;184;p17"/>
          <p:cNvSpPr/>
          <p:nvPr/>
        </p:nvSpPr>
        <p:spPr>
          <a:xfrm>
            <a:off x="242567" y="6335933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DA5BEBE2-0450-E640-2C1A-8BD557283C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6EB916C-89E3-834E-2510-025F4E83D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F648AF7-A419-D7CC-7136-0FBC7F27D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39616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8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187" name="Google Shape;187;p1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1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189;p1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0" name="Google Shape;190;p18"/>
          <p:cNvSpPr/>
          <p:nvPr/>
        </p:nvSpPr>
        <p:spPr>
          <a:xfrm>
            <a:off x="242567" y="165567"/>
            <a:ext cx="364400" cy="3644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1459815" y="1468433"/>
            <a:ext cx="9272400" cy="7036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subTitle" idx="1"/>
          </p:nvPr>
        </p:nvSpPr>
        <p:spPr>
          <a:xfrm>
            <a:off x="1459815" y="2008633"/>
            <a:ext cx="9272400" cy="1035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title" idx="2"/>
          </p:nvPr>
        </p:nvSpPr>
        <p:spPr>
          <a:xfrm>
            <a:off x="1459815" y="3043833"/>
            <a:ext cx="9272400" cy="7036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subTitle" idx="3"/>
          </p:nvPr>
        </p:nvSpPr>
        <p:spPr>
          <a:xfrm>
            <a:off x="1459815" y="3584033"/>
            <a:ext cx="9272400" cy="1035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title" idx="4"/>
          </p:nvPr>
        </p:nvSpPr>
        <p:spPr>
          <a:xfrm>
            <a:off x="1459815" y="4619233"/>
            <a:ext cx="9272400" cy="7036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96" name="Google Shape;196;p18"/>
          <p:cNvSpPr txBox="1">
            <a:spLocks noGrp="1"/>
          </p:cNvSpPr>
          <p:nvPr>
            <p:ph type="subTitle" idx="5"/>
          </p:nvPr>
        </p:nvSpPr>
        <p:spPr>
          <a:xfrm>
            <a:off x="1459815" y="5159433"/>
            <a:ext cx="9272400" cy="1035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197" name="Google Shape;197;p18"/>
          <p:cNvSpPr txBox="1">
            <a:spLocks noGrp="1"/>
          </p:cNvSpPr>
          <p:nvPr>
            <p:ph type="title" idx="6"/>
          </p:nvPr>
        </p:nvSpPr>
        <p:spPr>
          <a:xfrm>
            <a:off x="960000" y="703767"/>
            <a:ext cx="10272000" cy="830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B79DFCB3-B3D4-A4F9-45F6-95F4A3B73D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95FE49A-7E1A-9405-96F2-069297F28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9741B59-2B82-34AB-638D-128069F9E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956570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"/>
          <p:cNvSpPr txBox="1">
            <a:spLocks noGrp="1"/>
          </p:cNvSpPr>
          <p:nvPr>
            <p:ph type="body" idx="1"/>
          </p:nvPr>
        </p:nvSpPr>
        <p:spPr>
          <a:xfrm>
            <a:off x="959967" y="2563848"/>
            <a:ext cx="5040800" cy="3417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0" name="Google Shape;200;p19"/>
          <p:cNvSpPr txBox="1">
            <a:spLocks noGrp="1"/>
          </p:cNvSpPr>
          <p:nvPr>
            <p:ph type="body" idx="2"/>
          </p:nvPr>
        </p:nvSpPr>
        <p:spPr>
          <a:xfrm>
            <a:off x="6323233" y="2563848"/>
            <a:ext cx="4908800" cy="3417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1" name="Google Shape;201;p19"/>
          <p:cNvSpPr txBox="1">
            <a:spLocks noGrp="1"/>
          </p:cNvSpPr>
          <p:nvPr>
            <p:ph type="title"/>
          </p:nvPr>
        </p:nvSpPr>
        <p:spPr>
          <a:xfrm>
            <a:off x="960000" y="2028300"/>
            <a:ext cx="5040800" cy="5492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title" idx="3"/>
          </p:nvPr>
        </p:nvSpPr>
        <p:spPr>
          <a:xfrm>
            <a:off x="6323233" y="2028300"/>
            <a:ext cx="4908800" cy="5492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title" idx="4"/>
          </p:nvPr>
        </p:nvSpPr>
        <p:spPr>
          <a:xfrm>
            <a:off x="960000" y="703767"/>
            <a:ext cx="10272000" cy="830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grpSp>
        <p:nvGrpSpPr>
          <p:cNvPr id="204" name="Google Shape;204;p19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205" name="Google Shape;205;p1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06;p1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" name="Google Shape;207;p1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B6672670-2525-BBBF-A9FE-ECF7F2F272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A8966A2-4A1B-63AA-E847-454772FC7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D4A4E5D-8D60-520B-B3B2-60C1E45C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058092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>
            <a:spLocks noGrp="1"/>
          </p:cNvSpPr>
          <p:nvPr>
            <p:ph type="title"/>
          </p:nvPr>
        </p:nvSpPr>
        <p:spPr>
          <a:xfrm>
            <a:off x="2457608" y="1624333"/>
            <a:ext cx="2827600" cy="524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subTitle" idx="1"/>
          </p:nvPr>
        </p:nvSpPr>
        <p:spPr>
          <a:xfrm>
            <a:off x="2457608" y="2149133"/>
            <a:ext cx="2827600" cy="76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227" name="Google Shape;227;p21"/>
          <p:cNvSpPr txBox="1">
            <a:spLocks noGrp="1"/>
          </p:cNvSpPr>
          <p:nvPr>
            <p:ph type="title" idx="2"/>
          </p:nvPr>
        </p:nvSpPr>
        <p:spPr>
          <a:xfrm>
            <a:off x="2457608" y="3176333"/>
            <a:ext cx="2827600" cy="524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subTitle" idx="3"/>
          </p:nvPr>
        </p:nvSpPr>
        <p:spPr>
          <a:xfrm>
            <a:off x="2457608" y="3701133"/>
            <a:ext cx="2827600" cy="76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229" name="Google Shape;229;p21"/>
          <p:cNvSpPr txBox="1">
            <a:spLocks noGrp="1"/>
          </p:cNvSpPr>
          <p:nvPr>
            <p:ph type="title" idx="4"/>
          </p:nvPr>
        </p:nvSpPr>
        <p:spPr>
          <a:xfrm>
            <a:off x="2457608" y="4728333"/>
            <a:ext cx="2827600" cy="524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230" name="Google Shape;230;p21"/>
          <p:cNvSpPr txBox="1">
            <a:spLocks noGrp="1"/>
          </p:cNvSpPr>
          <p:nvPr>
            <p:ph type="subTitle" idx="5"/>
          </p:nvPr>
        </p:nvSpPr>
        <p:spPr>
          <a:xfrm>
            <a:off x="2457608" y="5253133"/>
            <a:ext cx="2827600" cy="76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231" name="Google Shape;231;p21"/>
          <p:cNvSpPr txBox="1">
            <a:spLocks noGrp="1"/>
          </p:cNvSpPr>
          <p:nvPr>
            <p:ph type="title" idx="6"/>
          </p:nvPr>
        </p:nvSpPr>
        <p:spPr>
          <a:xfrm>
            <a:off x="8223575" y="1624333"/>
            <a:ext cx="2827600" cy="524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232" name="Google Shape;232;p21"/>
          <p:cNvSpPr txBox="1">
            <a:spLocks noGrp="1"/>
          </p:cNvSpPr>
          <p:nvPr>
            <p:ph type="subTitle" idx="7"/>
          </p:nvPr>
        </p:nvSpPr>
        <p:spPr>
          <a:xfrm>
            <a:off x="8223575" y="2149133"/>
            <a:ext cx="2827600" cy="76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233" name="Google Shape;233;p21"/>
          <p:cNvSpPr txBox="1">
            <a:spLocks noGrp="1"/>
          </p:cNvSpPr>
          <p:nvPr>
            <p:ph type="title" idx="8"/>
          </p:nvPr>
        </p:nvSpPr>
        <p:spPr>
          <a:xfrm>
            <a:off x="8223575" y="3176333"/>
            <a:ext cx="2827600" cy="524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234" name="Google Shape;234;p21"/>
          <p:cNvSpPr txBox="1">
            <a:spLocks noGrp="1"/>
          </p:cNvSpPr>
          <p:nvPr>
            <p:ph type="subTitle" idx="9"/>
          </p:nvPr>
        </p:nvSpPr>
        <p:spPr>
          <a:xfrm>
            <a:off x="8223575" y="3701133"/>
            <a:ext cx="2827600" cy="76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235" name="Google Shape;235;p21"/>
          <p:cNvSpPr txBox="1">
            <a:spLocks noGrp="1"/>
          </p:cNvSpPr>
          <p:nvPr>
            <p:ph type="title" idx="13"/>
          </p:nvPr>
        </p:nvSpPr>
        <p:spPr>
          <a:xfrm>
            <a:off x="8223575" y="4728333"/>
            <a:ext cx="2827600" cy="524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236" name="Google Shape;236;p21"/>
          <p:cNvSpPr txBox="1">
            <a:spLocks noGrp="1"/>
          </p:cNvSpPr>
          <p:nvPr>
            <p:ph type="subTitle" idx="14"/>
          </p:nvPr>
        </p:nvSpPr>
        <p:spPr>
          <a:xfrm>
            <a:off x="8223575" y="5253133"/>
            <a:ext cx="2827600" cy="76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237" name="Google Shape;237;p21"/>
          <p:cNvSpPr txBox="1">
            <a:spLocks noGrp="1"/>
          </p:cNvSpPr>
          <p:nvPr>
            <p:ph type="title" idx="15"/>
          </p:nvPr>
        </p:nvSpPr>
        <p:spPr>
          <a:xfrm>
            <a:off x="960000" y="703767"/>
            <a:ext cx="10272000" cy="830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grpSp>
        <p:nvGrpSpPr>
          <p:cNvPr id="238" name="Google Shape;238;p21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239" name="Google Shape;239;p2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2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" name="Google Shape;241;p2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2" name="Google Shape;242;p21"/>
          <p:cNvSpPr/>
          <p:nvPr/>
        </p:nvSpPr>
        <p:spPr>
          <a:xfrm>
            <a:off x="242567" y="165567"/>
            <a:ext cx="364400" cy="3644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6DDDC83E-27AA-465C-1B58-8DD5D1BBBA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4BFC8A4-8BC7-B94E-7D74-B22B6D85F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A14A810-F628-5B45-9331-F8FCC651A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35542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2335000" y="3435533"/>
            <a:ext cx="7522000" cy="714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3995433" y="1409816"/>
            <a:ext cx="4201200" cy="18580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4129533" y="4317649"/>
            <a:ext cx="3933200" cy="95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25" name="Google Shape;25;p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355A7E6A-BD50-A734-96E3-F10051880D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2043355-3DC8-815B-CFBD-471505BE5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049EBD9-7227-FF47-1533-C663205D8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708185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"/>
          <p:cNvSpPr txBox="1">
            <a:spLocks noGrp="1"/>
          </p:cNvSpPr>
          <p:nvPr>
            <p:ph type="title" hasCustomPrompt="1"/>
          </p:nvPr>
        </p:nvSpPr>
        <p:spPr>
          <a:xfrm>
            <a:off x="2993200" y="721429"/>
            <a:ext cx="6205600" cy="12192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45" name="Google Shape;245;p22"/>
          <p:cNvSpPr txBox="1">
            <a:spLocks noGrp="1"/>
          </p:cNvSpPr>
          <p:nvPr>
            <p:ph type="subTitle" idx="1"/>
          </p:nvPr>
        </p:nvSpPr>
        <p:spPr>
          <a:xfrm>
            <a:off x="2852951" y="1912133"/>
            <a:ext cx="6486000" cy="5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title" idx="2" hasCustomPrompt="1"/>
          </p:nvPr>
        </p:nvSpPr>
        <p:spPr>
          <a:xfrm>
            <a:off x="1615400" y="2526867"/>
            <a:ext cx="8961200" cy="12192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47" name="Google Shape;247;p22"/>
          <p:cNvSpPr txBox="1">
            <a:spLocks noGrp="1"/>
          </p:cNvSpPr>
          <p:nvPr>
            <p:ph type="subTitle" idx="3"/>
          </p:nvPr>
        </p:nvSpPr>
        <p:spPr>
          <a:xfrm>
            <a:off x="2853033" y="3717567"/>
            <a:ext cx="6486000" cy="5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title" idx="4" hasCustomPrompt="1"/>
          </p:nvPr>
        </p:nvSpPr>
        <p:spPr>
          <a:xfrm>
            <a:off x="2993200" y="4377504"/>
            <a:ext cx="6205600" cy="12192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333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49" name="Google Shape;249;p22"/>
          <p:cNvSpPr txBox="1">
            <a:spLocks noGrp="1"/>
          </p:cNvSpPr>
          <p:nvPr>
            <p:ph type="subTitle" idx="5"/>
          </p:nvPr>
        </p:nvSpPr>
        <p:spPr>
          <a:xfrm>
            <a:off x="2852951" y="5568200"/>
            <a:ext cx="6486000" cy="5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500"/>
              <a:buFont typeface="Inria Sans"/>
              <a:buNone/>
              <a:defRPr sz="20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grpSp>
        <p:nvGrpSpPr>
          <p:cNvPr id="250" name="Google Shape;250;p22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251" name="Google Shape;251;p2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2" name="Google Shape;252;p2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3" name="Google Shape;253;p2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4" name="Google Shape;254;p2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5" name="Google Shape;255;p2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6" name="Google Shape;256;p2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7" name="Google Shape;257;p22"/>
          <p:cNvSpPr/>
          <p:nvPr/>
        </p:nvSpPr>
        <p:spPr>
          <a:xfrm>
            <a:off x="11617200" y="165567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8" name="Google Shape;258;p22"/>
          <p:cNvSpPr/>
          <p:nvPr/>
        </p:nvSpPr>
        <p:spPr>
          <a:xfrm>
            <a:off x="242567" y="6335933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8EEBE172-C60A-7B76-00B9-281E2429DF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147B8E-1DFD-ABB3-A538-BAB3728E2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95CBE-6FD7-0C9D-1708-03EB6381B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43172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3"/>
          <p:cNvSpPr txBox="1">
            <a:spLocks noGrp="1"/>
          </p:cNvSpPr>
          <p:nvPr>
            <p:ph type="title"/>
          </p:nvPr>
        </p:nvSpPr>
        <p:spPr>
          <a:xfrm>
            <a:off x="960000" y="703767"/>
            <a:ext cx="10272000" cy="830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grpSp>
        <p:nvGrpSpPr>
          <p:cNvPr id="261" name="Google Shape;261;p23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262" name="Google Shape;262;p23"/>
            <p:cNvCxnSpPr/>
            <p:nvPr/>
          </p:nvCxnSpPr>
          <p:spPr>
            <a:xfrm>
              <a:off x="-21425" y="2571750"/>
              <a:ext cx="647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2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4" name="Google Shape;264;p2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5" name="Google Shape;265;p23"/>
          <p:cNvSpPr/>
          <p:nvPr/>
        </p:nvSpPr>
        <p:spPr>
          <a:xfrm>
            <a:off x="242567" y="165567"/>
            <a:ext cx="364400" cy="3644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06F089C0-233D-50EC-DD63-CE26B250C1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208A3B7-59F0-FB57-831F-78182C945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0786F49-E4B6-0BFC-9696-2D4FD555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289601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4"/>
          <p:cNvSpPr txBox="1">
            <a:spLocks noGrp="1"/>
          </p:cNvSpPr>
          <p:nvPr>
            <p:ph type="title"/>
          </p:nvPr>
        </p:nvSpPr>
        <p:spPr>
          <a:xfrm>
            <a:off x="3060200" y="922400"/>
            <a:ext cx="6071600" cy="13656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268" name="Google Shape;268;p24"/>
          <p:cNvSpPr txBox="1">
            <a:spLocks noGrp="1"/>
          </p:cNvSpPr>
          <p:nvPr>
            <p:ph type="subTitle" idx="1"/>
          </p:nvPr>
        </p:nvSpPr>
        <p:spPr>
          <a:xfrm>
            <a:off x="3806200" y="2146567"/>
            <a:ext cx="4579600" cy="19020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269" name="Google Shape;269;p24"/>
          <p:cNvSpPr txBox="1"/>
          <p:nvPr/>
        </p:nvSpPr>
        <p:spPr>
          <a:xfrm>
            <a:off x="3580795" y="5060021"/>
            <a:ext cx="50304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" sz="1333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and infographics &amp; images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270" name="Google Shape;270;p24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271" name="Google Shape;271;p2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2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3" name="Google Shape;273;p2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2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5" name="Google Shape;275;p2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6" name="Google Shape;276;p2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7" name="Google Shape;277;p24"/>
          <p:cNvSpPr/>
          <p:nvPr/>
        </p:nvSpPr>
        <p:spPr>
          <a:xfrm>
            <a:off x="11617200" y="165567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8" name="Google Shape;278;p24"/>
          <p:cNvSpPr/>
          <p:nvPr/>
        </p:nvSpPr>
        <p:spPr>
          <a:xfrm>
            <a:off x="242567" y="6335933"/>
            <a:ext cx="364400" cy="3644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9B670157-0093-FB8B-E798-A6A613FBE72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7109BF1-F94F-061B-29CD-10D9B3EB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2093937-0937-0891-C0BF-7788FD9F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659437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25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281" name="Google Shape;281;p2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2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2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4" name="Google Shape;284;p25"/>
          <p:cNvSpPr/>
          <p:nvPr/>
        </p:nvSpPr>
        <p:spPr>
          <a:xfrm>
            <a:off x="11617200" y="6335933"/>
            <a:ext cx="364400" cy="3644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8598D2A8-DF79-77D2-7B11-546A843C1D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7DF56CDB-1B73-5415-665D-26DBBD1BF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4298C4E-E703-73A3-D8EE-50479D45D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537021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26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287" name="Google Shape;287;p26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2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2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0" name="Google Shape;290;p26"/>
          <p:cNvSpPr/>
          <p:nvPr/>
        </p:nvSpPr>
        <p:spPr>
          <a:xfrm>
            <a:off x="242567" y="165567"/>
            <a:ext cx="364400" cy="3644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B17A4027-C256-268A-F276-D7D2B24991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E55D52D-EE07-EFCD-DA90-E0ED8B084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B809EF1-FCE8-5560-F14C-D142BF05C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410204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CEA53-514B-E93C-21D5-108357ADD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AB0B62-FC79-0A2C-551A-DB3E19C637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F7BB7-37B0-07FB-A37C-C23D8543D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6CEBC-145A-166B-4B42-5ADD1D664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E00B7-3547-DA22-41B3-E06D8457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832463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59C8D5-B931-DDF7-88BB-C3028E2EB1EF}"/>
              </a:ext>
            </a:extLst>
          </p:cNvPr>
          <p:cNvSpPr/>
          <p:nvPr userDrawn="1"/>
        </p:nvSpPr>
        <p:spPr>
          <a:xfrm>
            <a:off x="0" y="365125"/>
            <a:ext cx="12192000" cy="983384"/>
          </a:xfrm>
          <a:prstGeom prst="rect">
            <a:avLst/>
          </a:prstGeom>
          <a:solidFill>
            <a:srgbClr val="AA014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0E28C0-3250-C6F8-3F94-F8717099F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79114-FC1A-ED6C-D166-A1986AE22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B910B-8D14-92E4-86C5-A51DCC3F3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BF6AB-C7E1-15DE-40A9-CDE75C4E0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A0F3B-B305-1284-CCF2-503D04C13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098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A4CB0-56FD-67E2-9BBC-2BA406643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125BBC-C1D8-F6AE-343B-A41F02B7D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46822-C32D-E9BE-2C49-121FCE472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F658A-67ED-314C-8D6D-D3A182608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929BD-10DB-B5FC-228F-A02EFBBF5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712423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45666-51CF-CF8C-D872-59B29BF65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FA804-9659-13AB-B6FA-9B7BD8145F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631983-AF93-6E4E-9DCC-A7F4E877F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A7122-E603-EAC6-5F7B-54A4816AD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67B828-06C4-33F2-B47E-D25BDF7F3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2D9CD-F56E-4F27-484F-580BF23A4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1063613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7ECAB-1626-852E-3A35-D9BD7896A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22FA1-B15C-89FE-689A-27BC510D3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9DEA94-F0B5-29FF-A156-3839E2A15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9BEB3D-2673-26A8-484F-BC25FEAEA9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0B3534-6E4E-2C17-5E63-D914234BFC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9170B3-87E1-6206-60E3-DEAB5192C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DF3448-3936-BF61-8CED-FC18C2C85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3AF0AD-A46A-FB61-038A-32E86CB20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70739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960000" y="1687700"/>
            <a:ext cx="10272000" cy="4453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aheim"/>
              <a:buChar char="●"/>
              <a:defRPr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960000" y="703767"/>
            <a:ext cx="10272000" cy="830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grpSp>
        <p:nvGrpSpPr>
          <p:cNvPr id="36" name="Google Shape;36;p4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37" name="Google Shape;37;p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" name="Google Shape;39;p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A93CA9B9-1F77-AE55-AF23-BE6A4058CD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0F7AD4D5-CB9E-E8B1-4A48-7DA64532F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5222860-BD5C-8CC7-7CC7-9CC410EB0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308785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CB45F-5B2B-1DB7-1A43-972487D28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189F6-F30D-F064-5C26-6FEC605A8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DEACA2-B098-4163-8607-EE12DB8B4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C24FDD-DA41-47AD-97E7-4AF994519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10194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D6EF04-E770-FA9C-CB9C-251946BD1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F0F28E-76DE-CB13-1877-A1210E89F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AA471-C2DE-3869-54EA-3C6789CDD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546253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8EAFE-A4C1-FE76-11B8-D2A881D8D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7CA1A-8605-013B-9682-FE974646C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EAB8EC-E699-B684-01C4-3EFB2FED1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17334C-A64E-53C6-D8EA-5D04007D1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5C893-2A6A-B41A-B173-75ABE9D6E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3C293D-0DE7-FC80-C49E-B6FB3496B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52609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85172-5866-B49E-8ED3-1BEB9BDD0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1D71A7-B915-DB5E-C2C0-8618E3EAA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F59E09-B7F3-C610-E081-3ED8BC773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192FC-BFDA-653E-DA9A-0A9D22D1E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7454BF-DB62-67EE-713F-68318275E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2B138-89B3-BDCE-AE77-B904C44D6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153531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658AF-5B3F-638A-55CD-29E64A082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E2B37B-B34B-56CD-9293-9A0DDD8B4D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69369-402E-3346-1232-66601BBBB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73D4F-E09C-5C68-7585-A966AB415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3896E-AFF5-31F7-4B28-F10E98505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666502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211B5F-5BDF-0DDF-647B-74F9C3166C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BC5745-4F73-D144-2BEC-7DA481EBE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C30B8-A343-0BC7-4B62-02398D979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408429-68D1-B6E6-2988-F6A4657CD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D72A2-5AA0-91CB-58AE-F55CE6534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205170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>
            <a:spLocks noGrp="1"/>
          </p:cNvSpPr>
          <p:nvPr>
            <p:ph type="title"/>
          </p:nvPr>
        </p:nvSpPr>
        <p:spPr>
          <a:xfrm>
            <a:off x="1434800" y="1977084"/>
            <a:ext cx="9336000" cy="18844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144" name="Google Shape;144;p14"/>
          <p:cNvSpPr txBox="1">
            <a:spLocks noGrp="1"/>
          </p:cNvSpPr>
          <p:nvPr>
            <p:ph type="subTitle" idx="1"/>
          </p:nvPr>
        </p:nvSpPr>
        <p:spPr>
          <a:xfrm>
            <a:off x="2727600" y="4142017"/>
            <a:ext cx="6750400" cy="761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B2E830B4-EA44-6804-4676-3973692B51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5021753-6EA8-2A8E-305F-A38C11CFA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077716D-F831-FF11-0726-B3104704F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18839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3E2745F-7FE9-819E-75B0-F4348F79DA65}"/>
              </a:ext>
            </a:extLst>
          </p:cNvPr>
          <p:cNvSpPr/>
          <p:nvPr userDrawn="1"/>
        </p:nvSpPr>
        <p:spPr>
          <a:xfrm>
            <a:off x="0" y="365126"/>
            <a:ext cx="12192000" cy="900256"/>
          </a:xfrm>
          <a:prstGeom prst="rect">
            <a:avLst/>
          </a:prstGeom>
          <a:solidFill>
            <a:srgbClr val="AA014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942900" y="2304351"/>
            <a:ext cx="5018000" cy="2834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942900" y="433105"/>
            <a:ext cx="10272000" cy="830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3700">
                <a:solidFill>
                  <a:schemeClr val="bg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78912FBB-FC8A-382B-8C26-B69220B2FA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A56188B5-68C1-BC36-2118-C26BB2A3A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F8D20B6F-CD64-5FBE-B0FC-9DDF8B4CC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86E3C61E-760C-9E91-69D2-F567D43FD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0639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5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43" name="Google Shape;43;p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45;p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7" name="Google Shape;47;p5"/>
          <p:cNvSpPr txBox="1">
            <a:spLocks noGrp="1"/>
          </p:cNvSpPr>
          <p:nvPr>
            <p:ph type="subTitle" idx="1"/>
          </p:nvPr>
        </p:nvSpPr>
        <p:spPr>
          <a:xfrm>
            <a:off x="2851849" y="2472596"/>
            <a:ext cx="3669600" cy="7192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933"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2"/>
          </p:nvPr>
        </p:nvSpPr>
        <p:spPr>
          <a:xfrm>
            <a:off x="5689632" y="4309500"/>
            <a:ext cx="3669600" cy="7192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933"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3333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3"/>
          </p:nvPr>
        </p:nvSpPr>
        <p:spPr>
          <a:xfrm>
            <a:off x="6804432" y="2168400"/>
            <a:ext cx="4427600" cy="1327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4"/>
          </p:nvPr>
        </p:nvSpPr>
        <p:spPr>
          <a:xfrm>
            <a:off x="959968" y="4005300"/>
            <a:ext cx="4358800" cy="1327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title"/>
          </p:nvPr>
        </p:nvSpPr>
        <p:spPr>
          <a:xfrm>
            <a:off x="960000" y="703767"/>
            <a:ext cx="10272000" cy="830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53C916B8-730C-19B9-2CCE-3492E04B14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7A4AFEA-8957-6B67-D263-3A3E2850B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6F2F73F-9C13-6BCA-CE83-5409CDC0A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86529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960000" y="703767"/>
            <a:ext cx="10272000" cy="830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grpSp>
        <p:nvGrpSpPr>
          <p:cNvPr id="55" name="Google Shape;55;p6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56" name="Google Shape;56;p6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6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A79C8BA4-11AC-678A-6A7B-5373B84B1C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E004E58-0A9B-BB80-84BA-303917B94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C332998-2480-2111-E271-77E7A0721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92877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942900" y="2304351"/>
            <a:ext cx="5018000" cy="2834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960000" y="703767"/>
            <a:ext cx="10272000" cy="830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grpSp>
        <p:nvGrpSpPr>
          <p:cNvPr id="63" name="Google Shape;63;p7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64" name="Google Shape;64;p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" name="Google Shape;65;p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78912FBB-FC8A-382B-8C26-B69220B2FA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14956C6-EBD3-A308-46FE-A7AD9D04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C91A89A-A81B-9853-FD10-BC7623B22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19596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"/>
          <p:cNvSpPr txBox="1">
            <a:spLocks noGrp="1"/>
          </p:cNvSpPr>
          <p:nvPr>
            <p:ph type="title"/>
          </p:nvPr>
        </p:nvSpPr>
        <p:spPr>
          <a:xfrm>
            <a:off x="2062167" y="1742800"/>
            <a:ext cx="8067600" cy="3372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grpSp>
        <p:nvGrpSpPr>
          <p:cNvPr id="70" name="Google Shape;70;p8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71" name="Google Shape;71;p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8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" name="Google Shape;75;p8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" name="Google Shape;76;p8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D93C1691-2591-7200-0A3B-14DA33999F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02A9567-C552-7948-308D-3C28A8C03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561CB91-2ACA-97C2-1B08-944D0949F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85062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3065000" y="1666133"/>
            <a:ext cx="6062000" cy="1324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1"/>
          </p:nvPr>
        </p:nvSpPr>
        <p:spPr>
          <a:xfrm>
            <a:off x="3065000" y="3216351"/>
            <a:ext cx="6062000" cy="1803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de-DE"/>
              <a:t>Master-Untertitelformat bearbeiten</a:t>
            </a:r>
            <a:endParaRPr/>
          </a:p>
        </p:txBody>
      </p:sp>
      <p:grpSp>
        <p:nvGrpSpPr>
          <p:cNvPr id="82" name="Google Shape;82;p9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83" name="Google Shape;83;p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9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" name="Google Shape;86;p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" name="Google Shape;87;p9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" name="Google Shape;88;p9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72B55E23-9A8B-4657-DCC9-07FA576BBF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0364E92-5E91-ECA8-E85B-D89F52458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A0A3093-A642-EB75-97B4-EA73B8CEE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4562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0"/>
          <p:cNvSpPr txBox="1">
            <a:spLocks noGrp="1"/>
          </p:cNvSpPr>
          <p:nvPr>
            <p:ph type="title"/>
          </p:nvPr>
        </p:nvSpPr>
        <p:spPr>
          <a:xfrm>
            <a:off x="941800" y="4938500"/>
            <a:ext cx="10308400" cy="796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de-DE"/>
              <a:t>Mastertitelformat bearbeiten</a:t>
            </a:r>
            <a:endParaRPr/>
          </a:p>
        </p:txBody>
      </p:sp>
      <p:grpSp>
        <p:nvGrpSpPr>
          <p:cNvPr id="95" name="Google Shape;95;p10"/>
          <p:cNvGrpSpPr/>
          <p:nvPr/>
        </p:nvGrpSpPr>
        <p:grpSpPr>
          <a:xfrm>
            <a:off x="-47600" y="-40000"/>
            <a:ext cx="12287200" cy="6938000"/>
            <a:chOff x="-35700" y="-30000"/>
            <a:chExt cx="9215400" cy="5203500"/>
          </a:xfrm>
        </p:grpSpPr>
        <p:cxnSp>
          <p:nvCxnSpPr>
            <p:cNvPr id="96" name="Google Shape;96;p10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" name="Google Shape;97;p1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" name="Google Shape;98;p1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" name="Google Shape;99;p10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" name="Google Shape;100;p1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1" name="Google Shape;101;p1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D9A52D99-A025-6CF6-095A-842620F110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8FC650F-88F7-C5BC-C564-EC082542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3E450F0-CB29-D2A8-1FFB-38B61B488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57210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F2E28CFD-6B8A-1520-92C0-5636BC24B8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49D388F-F7B6-270F-59AA-A07CD6E667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7394DE-0AAA-D74B-A17D-67EDB870184A}" type="slidenum">
              <a:rPr lang="en-DK" smtClean="0"/>
              <a:t>‹N°›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99560379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0435A0-9C85-7A9C-A4A0-4F81D90ED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0655D8-5678-7F38-62DC-59F0B764A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4EBB5-6D51-B608-9EA9-8D09F1670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87392-8BD5-36DF-FC9F-AEF083C2FB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EE05E-F9FD-3E94-B7FF-4AEE24E49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7DA4E-007E-A543-941E-B0499FF609CD}" type="slidenum">
              <a:rPr lang="en-DK" smtClean="0"/>
              <a:pPr/>
              <a:t>‹N°›</a:t>
            </a:fld>
            <a:endParaRPr lang="en-DK"/>
          </a:p>
        </p:txBody>
      </p:sp>
      <p:pic>
        <p:nvPicPr>
          <p:cNvPr id="8" name="Image 2" descr="Une image contenant texte, Police, horloge, Horloge numérique&#10;&#10;Description générée automatiquement">
            <a:extLst>
              <a:ext uri="{FF2B5EF4-FFF2-40B4-BE49-F238E27FC236}">
                <a16:creationId xmlns:a16="http://schemas.microsoft.com/office/drawing/2014/main" id="{504AF382-283F-452C-9CA5-512A5C9D27DC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90300" y="6390444"/>
            <a:ext cx="2598994" cy="37432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EE19980-2528-B5A9-86AA-3C0DC0B8A5E4}"/>
              </a:ext>
            </a:extLst>
          </p:cNvPr>
          <p:cNvCxnSpPr>
            <a:cxnSpLocks/>
          </p:cNvCxnSpPr>
          <p:nvPr userDrawn="1"/>
        </p:nvCxnSpPr>
        <p:spPr>
          <a:xfrm>
            <a:off x="0" y="6255834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1110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F0502020204030204" pitchFamily="34" charset="0"/>
          <a:ea typeface="+mj-ea"/>
          <a:cs typeface="Segoe U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0.jpe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asoc.2023.110118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7.xml"/><Relationship Id="rId4" Type="http://schemas.openxmlformats.org/officeDocument/2006/relationships/hyperlink" Target="https://www.sciencedirect.com/science/article/pii/S1568494623001369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7.xml"/><Relationship Id="rId7" Type="http://schemas.openxmlformats.org/officeDocument/2006/relationships/image" Target="../media/image5.jpe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6.m4a"/><Relationship Id="rId7" Type="http://schemas.openxmlformats.org/officeDocument/2006/relationships/image" Target="../media/image7.jpeg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image" Target="../media/image6.jpe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F092F-675C-5416-DE23-82F97E0A7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7999" y="924840"/>
            <a:ext cx="9336000" cy="1884400"/>
          </a:xfrm>
        </p:spPr>
        <p:txBody>
          <a:bodyPr wrap="square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5300"/>
              <a:t>Exploring Long-Term Temperature Forecasts</a:t>
            </a:r>
            <a:br>
              <a:rPr lang="en-US" sz="5300"/>
            </a:br>
            <a:r>
              <a:rPr lang="en-US" sz="3600" b="0"/>
              <a:t>CNNs to Attention-Enhanced </a:t>
            </a:r>
            <a:r>
              <a:rPr lang="en-US" sz="3600" b="0" err="1"/>
              <a:t>ConvLSTMs</a:t>
            </a:r>
            <a:endParaRPr lang="en-DK" sz="5300" b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32B8676B-0A4B-0407-B132-AF72DC6E4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6284" y="4366236"/>
            <a:ext cx="2674770" cy="1057998"/>
          </a:xfrm>
        </p:spPr>
        <p:txBody>
          <a:bodyPr/>
          <a:lstStyle/>
          <a:p>
            <a:r>
              <a:rPr lang="en-US">
                <a:latin typeface="Didact Gothic" panose="00000500000000000000" pitchFamily="2" charset="0"/>
              </a:rPr>
              <a:t>Dorian Boucher</a:t>
            </a:r>
          </a:p>
          <a:p>
            <a:r>
              <a:rPr lang="en-US">
                <a:latin typeface="Didact Gothic" panose="00000500000000000000" pitchFamily="2" charset="0"/>
              </a:rPr>
              <a:t>-</a:t>
            </a:r>
          </a:p>
          <a:p>
            <a:r>
              <a:rPr lang="en-US">
                <a:latin typeface="Didact Gothic" panose="00000500000000000000" pitchFamily="2" charset="0"/>
              </a:rPr>
              <a:t>49004563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F46A78C-6C47-2150-1632-BBB760AB9C78}"/>
              </a:ext>
            </a:extLst>
          </p:cNvPr>
          <p:cNvSpPr txBox="1">
            <a:spLocks/>
          </p:cNvSpPr>
          <p:nvPr/>
        </p:nvSpPr>
        <p:spPr>
          <a:xfrm>
            <a:off x="3591054" y="4366236"/>
            <a:ext cx="2674770" cy="105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133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Johannes </a:t>
            </a:r>
            <a:r>
              <a:rPr lang="en-US" err="1"/>
              <a:t>Gungaard</a:t>
            </a:r>
            <a:endParaRPr lang="en-US"/>
          </a:p>
          <a:p>
            <a:r>
              <a:rPr lang="en-US"/>
              <a:t>-</a:t>
            </a:r>
          </a:p>
          <a:p>
            <a:r>
              <a:rPr lang="en-US"/>
              <a:t>49004571</a:t>
            </a:r>
          </a:p>
          <a:p>
            <a:endParaRPr lang="en-US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FAA32A8D-3D5D-5F81-A2E7-63C302260365}"/>
              </a:ext>
            </a:extLst>
          </p:cNvPr>
          <p:cNvSpPr txBox="1">
            <a:spLocks/>
          </p:cNvSpPr>
          <p:nvPr/>
        </p:nvSpPr>
        <p:spPr>
          <a:xfrm>
            <a:off x="6265824" y="4366236"/>
            <a:ext cx="2674770" cy="105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133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Philipp Peter</a:t>
            </a:r>
          </a:p>
          <a:p>
            <a:r>
              <a:rPr lang="en-US"/>
              <a:t>-</a:t>
            </a:r>
          </a:p>
          <a:p>
            <a:r>
              <a:rPr lang="en-US"/>
              <a:t>49004549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EAA689C0-1379-4014-581A-F443B7D27B2E}"/>
              </a:ext>
            </a:extLst>
          </p:cNvPr>
          <p:cNvSpPr txBox="1">
            <a:spLocks/>
          </p:cNvSpPr>
          <p:nvPr/>
        </p:nvSpPr>
        <p:spPr>
          <a:xfrm>
            <a:off x="8940595" y="4366236"/>
            <a:ext cx="2674769" cy="105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2133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Didact Gothic"/>
              <a:buNone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/>
              <a:t>Thomas Renaud </a:t>
            </a:r>
          </a:p>
          <a:p>
            <a:r>
              <a:rPr lang="en-US"/>
              <a:t>-</a:t>
            </a:r>
          </a:p>
          <a:p>
            <a:r>
              <a:rPr lang="en-US"/>
              <a:t>49004578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A118F48-1279-928F-2EB4-FE87FD010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AIGS538 – Fall 2023</a:t>
            </a:r>
            <a:endParaRPr lang="en-DK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A4235BD-7FD2-9419-F556-1D1B1F18C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394DE-0AAA-D74B-A17D-67EDB870184A}" type="slidenum">
              <a:rPr lang="en-DK" smtClean="0"/>
              <a:t>1</a:t>
            </a:fld>
            <a:endParaRPr lang="en-DK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4796CBB-4A3E-BFC8-962B-B9A922E2AB14}"/>
              </a:ext>
            </a:extLst>
          </p:cNvPr>
          <p:cNvSpPr txBox="1">
            <a:spLocks/>
          </p:cNvSpPr>
          <p:nvPr/>
        </p:nvSpPr>
        <p:spPr>
          <a:xfrm>
            <a:off x="3730586" y="3310878"/>
            <a:ext cx="4730825" cy="553720"/>
          </a:xfrm>
          <a:prstGeom prst="rect">
            <a:avLst/>
          </a:prstGeom>
        </p:spPr>
        <p:txBody>
          <a:bodyPr spcFirstLastPara="1" vert="horz" wrap="square" lIns="0" tIns="91425" rIns="91425" bIns="91425" rtlCol="0" anchor="t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133" kern="1200">
                <a:solidFill>
                  <a:schemeClr val="tx1"/>
                </a:solidFill>
                <a:latin typeface=""/>
                <a:ea typeface="+mn-ea"/>
                <a:cs typeface="+mn-cs"/>
              </a:defRPr>
            </a:lvl1pPr>
            <a:lvl2pPr marL="685800" lvl="1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"/>
                <a:ea typeface="+mn-ea"/>
                <a:cs typeface="+mn-cs"/>
              </a:defRPr>
            </a:lvl2pPr>
            <a:lvl3pPr marL="1143000" lvl="2" indent="-228600" algn="ctr" defTabSz="914400" rtl="0" eaLnBrk="1" latinLnBrk="0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"/>
                <a:ea typeface="+mn-ea"/>
                <a:cs typeface="+mn-cs"/>
              </a:defRPr>
            </a:lvl3pPr>
            <a:lvl4pPr marL="1600200" lvl="3" indent="-228600" algn="ctr" defTabSz="914400" rtl="0" eaLnBrk="1" latinLnBrk="0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"/>
                <a:ea typeface="+mn-ea"/>
                <a:cs typeface="+mn-cs"/>
              </a:defRPr>
            </a:lvl4pPr>
            <a:lvl5pPr marL="2057400" lvl="4" indent="-228600" algn="ctr" defTabSz="914400" rtl="0" eaLnBrk="1" latinLnBrk="0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"/>
                <a:ea typeface="+mn-ea"/>
                <a:cs typeface="+mn-cs"/>
              </a:defRPr>
            </a:lvl5pPr>
            <a:lvl6pPr marL="2514600" lvl="5" indent="-228600" algn="ctr" defTabSz="914400" rtl="0" eaLnBrk="1" latinLnBrk="0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914400" rtl="0" eaLnBrk="1" latinLnBrk="0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914400" rtl="0" eaLnBrk="1" latinLnBrk="0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914400" rtl="0" eaLnBrk="1" latinLnBrk="0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>
                <a:latin typeface="Didact Gothic" panose="00000500000000000000" pitchFamily="2" charset="0"/>
              </a:rPr>
              <a:t>Team 21</a:t>
            </a:r>
          </a:p>
        </p:txBody>
      </p:sp>
      <p:pic>
        <p:nvPicPr>
          <p:cNvPr id="55" name="Audio 54">
            <a:hlinkClick r:id="" action="ppaction://media"/>
            <a:extLst>
              <a:ext uri="{FF2B5EF4-FFF2-40B4-BE49-F238E27FC236}">
                <a16:creationId xmlns:a16="http://schemas.microsoft.com/office/drawing/2014/main" id="{C681B35A-519E-A333-A1F4-C5A2A14760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5748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19"/>
    </mc:Choice>
    <mc:Fallback xmlns="">
      <p:transition spd="slow" advTm="7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600"/>
              <a:t>CNN-LSTM + Attention Architecture</a:t>
            </a:r>
            <a:endParaRPr sz="360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293E72CC-9B95-BBB3-9CE4-B81D708E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87A9653F-4EC8-DFA7-AA1C-BD9D98C1F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10</a:t>
            </a:fld>
            <a:endParaRPr lang="en-DK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7E2A9C9-FC3A-7EBF-F37E-AC0B7EA2546F}"/>
              </a:ext>
            </a:extLst>
          </p:cNvPr>
          <p:cNvSpPr txBox="1"/>
          <p:nvPr/>
        </p:nvSpPr>
        <p:spPr>
          <a:xfrm>
            <a:off x="3041072" y="3384493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>
                <a:effectLst/>
                <a:latin typeface="NimbusRomNo9L"/>
              </a:rPr>
              <a:t>Figure 6. </a:t>
            </a:r>
            <a:r>
              <a:rPr lang="fr-FR" sz="1400" err="1">
                <a:effectLst/>
                <a:latin typeface="NimbusRomNo9L"/>
              </a:rPr>
              <a:t>Overall</a:t>
            </a:r>
            <a:r>
              <a:rPr lang="fr-FR" sz="1400">
                <a:effectLst/>
                <a:latin typeface="NimbusRomNo9L"/>
              </a:rPr>
              <a:t> architecture of the </a:t>
            </a:r>
            <a:r>
              <a:rPr lang="fr-FR" sz="1400" err="1">
                <a:effectLst/>
                <a:latin typeface="NimbusRomNo9L"/>
              </a:rPr>
              <a:t>ConvLSTM</a:t>
            </a:r>
            <a:r>
              <a:rPr lang="fr-FR" sz="1400">
                <a:effectLst/>
                <a:latin typeface="NimbusRomNo9L"/>
              </a:rPr>
              <a:t> + Attention network.</a:t>
            </a:r>
            <a:endParaRPr lang="fr-FR"/>
          </a:p>
        </p:txBody>
      </p:sp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AAF0CE12-D00A-0038-17E4-AF6E77A12F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1042" y="1465781"/>
            <a:ext cx="9120733" cy="1672524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933FABEC-F2C7-3393-9BEC-06B32F15734F}"/>
              </a:ext>
            </a:extLst>
          </p:cNvPr>
          <p:cNvSpPr txBox="1">
            <a:spLocks/>
          </p:cNvSpPr>
          <p:nvPr/>
        </p:nvSpPr>
        <p:spPr>
          <a:xfrm>
            <a:off x="1750224" y="3968011"/>
            <a:ext cx="8691551" cy="1893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en-US" sz="1400"/>
              <a:t>CNN-LSTM Attention(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conv</a:t>
            </a:r>
            <a:r>
              <a:rPr lang="en-US" sz="1400"/>
              <a:t>):		Conv2d		(8, 32, </a:t>
            </a:r>
            <a:r>
              <a:rPr lang="en-US" sz="1400" err="1"/>
              <a:t>kernel_size</a:t>
            </a:r>
            <a:r>
              <a:rPr lang="en-US" sz="1400"/>
              <a:t>=(3, 3), stride=(1, 1), padding=(1, 1))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 err="1"/>
              <a:t>relu</a:t>
            </a:r>
            <a:r>
              <a:rPr lang="en-US" sz="1400"/>
              <a:t>):		</a:t>
            </a:r>
            <a:r>
              <a:rPr lang="en-US" sz="1400" err="1"/>
              <a:t>ReLU</a:t>
            </a:r>
            <a:endParaRPr lang="en-US" sz="1400"/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pool</a:t>
            </a:r>
            <a:r>
              <a:rPr lang="en-US" sz="1400"/>
              <a:t>):		MaxPool2d		(</a:t>
            </a:r>
            <a:r>
              <a:rPr lang="en-US" sz="1400" err="1"/>
              <a:t>kernel_size</a:t>
            </a:r>
            <a:r>
              <a:rPr lang="en-US" sz="1400"/>
              <a:t>=2, stride=2, padding=0, dilation=1, </a:t>
            </a:r>
            <a:r>
              <a:rPr lang="en-US" sz="1400" err="1"/>
              <a:t>ceil_mode</a:t>
            </a:r>
            <a:r>
              <a:rPr lang="en-US" sz="1400"/>
              <a:t>=False)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 err="1"/>
              <a:t>lstm</a:t>
            </a:r>
            <a:r>
              <a:rPr lang="en-US" sz="1400"/>
              <a:t>):		LSTM		(11424, 64, </a:t>
            </a:r>
            <a:r>
              <a:rPr lang="en-US" sz="1400" err="1"/>
              <a:t>batch_first</a:t>
            </a:r>
            <a:r>
              <a:rPr lang="en-US" sz="1400"/>
              <a:t>=True, bidirectional=True)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attention</a:t>
            </a:r>
            <a:r>
              <a:rPr lang="en-US" sz="1400"/>
              <a:t>):	</a:t>
            </a:r>
            <a:r>
              <a:rPr lang="en-US" sz="1400" err="1"/>
              <a:t>ProbSparseAttention</a:t>
            </a:r>
            <a:endParaRPr lang="en-US" sz="1400"/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dense</a:t>
            </a:r>
            <a:r>
              <a:rPr lang="en-US" sz="1400"/>
              <a:t> </a:t>
            </a:r>
            <a:r>
              <a:rPr lang="en-US" sz="1400" b="1"/>
              <a:t>1</a:t>
            </a:r>
            <a:r>
              <a:rPr lang="en-US" sz="1400"/>
              <a:t>):	Linear		(</a:t>
            </a:r>
            <a:r>
              <a:rPr lang="en-US" sz="1400" err="1"/>
              <a:t>in_features</a:t>
            </a:r>
            <a:r>
              <a:rPr lang="en-US" sz="1400"/>
              <a:t>=3200, </a:t>
            </a:r>
            <a:r>
              <a:rPr lang="en-US" sz="1400" err="1"/>
              <a:t>out_features</a:t>
            </a:r>
            <a:r>
              <a:rPr lang="en-US" sz="1400"/>
              <a:t>=64, bias=True)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dense</a:t>
            </a:r>
            <a:r>
              <a:rPr lang="en-US" sz="1400"/>
              <a:t> </a:t>
            </a:r>
            <a:r>
              <a:rPr lang="en-US" sz="1400" b="1"/>
              <a:t>2</a:t>
            </a:r>
            <a:r>
              <a:rPr lang="en-US" sz="1400"/>
              <a:t>): 	Linear		(</a:t>
            </a:r>
            <a:r>
              <a:rPr lang="en-US" sz="1400" err="1"/>
              <a:t>in_features</a:t>
            </a:r>
            <a:r>
              <a:rPr lang="en-US" sz="1400"/>
              <a:t>=64, </a:t>
            </a:r>
            <a:r>
              <a:rPr lang="en-US" sz="1400" err="1"/>
              <a:t>out_features</a:t>
            </a:r>
            <a:r>
              <a:rPr lang="en-US" sz="1400"/>
              <a:t>=4284, bias=True)</a:t>
            </a:r>
          </a:p>
          <a:p>
            <a:pPr marL="139700" indent="0">
              <a:buNone/>
            </a:pPr>
            <a:r>
              <a:rPr lang="en-US" sz="1400"/>
              <a:t>)</a:t>
            </a:r>
            <a:endParaRPr lang="en-US" sz="1800"/>
          </a:p>
        </p:txBody>
      </p:sp>
      <p:pic>
        <p:nvPicPr>
          <p:cNvPr id="52" name="Audio 51">
            <a:hlinkClick r:id="" action="ppaction://media"/>
            <a:extLst>
              <a:ext uri="{FF2B5EF4-FFF2-40B4-BE49-F238E27FC236}">
                <a16:creationId xmlns:a16="http://schemas.microsoft.com/office/drawing/2014/main" id="{712EDAB1-5ECE-24DC-469D-06AC8F334B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9562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56"/>
    </mc:Choice>
    <mc:Fallback xmlns="">
      <p:transition spd="slow" advTm="15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600"/>
              <a:t>Results - Comparative Performance</a:t>
            </a:r>
            <a:endParaRPr sz="3600"/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D0C83A4E-4ADC-1923-6042-02464FD68A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5289727"/>
              </p:ext>
            </p:extLst>
          </p:nvPr>
        </p:nvGraphicFramePr>
        <p:xfrm>
          <a:off x="1127355" y="3031515"/>
          <a:ext cx="9937290" cy="14833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486343">
                  <a:extLst>
                    <a:ext uri="{9D8B030D-6E8A-4147-A177-3AD203B41FA5}">
                      <a16:colId xmlns:a16="http://schemas.microsoft.com/office/drawing/2014/main" val="3119727586"/>
                    </a:ext>
                  </a:extLst>
                </a:gridCol>
                <a:gridCol w="2483649">
                  <a:extLst>
                    <a:ext uri="{9D8B030D-6E8A-4147-A177-3AD203B41FA5}">
                      <a16:colId xmlns:a16="http://schemas.microsoft.com/office/drawing/2014/main" val="452188774"/>
                    </a:ext>
                  </a:extLst>
                </a:gridCol>
                <a:gridCol w="2483649">
                  <a:extLst>
                    <a:ext uri="{9D8B030D-6E8A-4147-A177-3AD203B41FA5}">
                      <a16:colId xmlns:a16="http://schemas.microsoft.com/office/drawing/2014/main" val="54594501"/>
                    </a:ext>
                  </a:extLst>
                </a:gridCol>
                <a:gridCol w="2483649">
                  <a:extLst>
                    <a:ext uri="{9D8B030D-6E8A-4147-A177-3AD203B41FA5}">
                      <a16:colId xmlns:a16="http://schemas.microsoft.com/office/drawing/2014/main" val="23032668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/>
                        <a:t>Model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/>
                        <a:t>RMSE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/>
                        <a:t>MAE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/>
                        <a:t>MAPE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9648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/>
                        <a:t>CNN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/>
                        <a:t>0.2983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/>
                        <a:t>0.2411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/>
                        <a:t>1.6127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2881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/>
                        <a:t>CNN-LSTM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/>
                        <a:t>0.2492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/>
                        <a:t>0.2003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/>
                        <a:t>1.4153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9082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/>
                        <a:t>CNN-LSTM-Attention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/>
                        <a:t>0.3281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/>
                        <a:t>0.2668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/>
                        <a:t>1.8888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0259843"/>
                  </a:ext>
                </a:extLst>
              </a:tr>
            </a:tbl>
          </a:graphicData>
        </a:graphic>
      </p:graphicFrame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234B4844-A012-DF9C-C6C1-CE3B3F838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B7EF66B-8FB2-AC20-BD73-608AE7E8F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11</a:t>
            </a:fld>
            <a:endParaRPr lang="en-DK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10E12B1-B048-203E-917B-CD65D079AE40}"/>
              </a:ext>
            </a:extLst>
          </p:cNvPr>
          <p:cNvSpPr txBox="1"/>
          <p:nvPr/>
        </p:nvSpPr>
        <p:spPr>
          <a:xfrm>
            <a:off x="3465822" y="2540811"/>
            <a:ext cx="5260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/>
              <a:t>Table 2. Evaluation </a:t>
            </a:r>
            <a:r>
              <a:rPr lang="fr-FR" err="1"/>
              <a:t>results</a:t>
            </a:r>
            <a:r>
              <a:rPr lang="fr-FR"/>
              <a:t> on ERA5 test set</a:t>
            </a:r>
          </a:p>
        </p:txBody>
      </p:sp>
      <p:pic>
        <p:nvPicPr>
          <p:cNvPr id="58" name="Audio 57">
            <a:hlinkClick r:id="" action="ppaction://media"/>
            <a:extLst>
              <a:ext uri="{FF2B5EF4-FFF2-40B4-BE49-F238E27FC236}">
                <a16:creationId xmlns:a16="http://schemas.microsoft.com/office/drawing/2014/main" id="{D55E4D52-2894-8174-83CB-14D9D35DD9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523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35"/>
    </mc:Choice>
    <mc:Fallback xmlns="">
      <p:transition spd="slow" advTm="21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600"/>
              <a:t>Results - CNN</a:t>
            </a:r>
            <a:endParaRPr sz="3600"/>
          </a:p>
        </p:txBody>
      </p:sp>
      <p:pic>
        <p:nvPicPr>
          <p:cNvPr id="6" name="Image 5" descr="Une image contenant texte, capture d’écran, Tracé, ligne&#10;&#10;Description générée automatiquement">
            <a:extLst>
              <a:ext uri="{FF2B5EF4-FFF2-40B4-BE49-F238E27FC236}">
                <a16:creationId xmlns:a16="http://schemas.microsoft.com/office/drawing/2014/main" id="{B2F128F3-1CE5-CA1B-7EC7-2E167ECC33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5999" y="1571477"/>
            <a:ext cx="9900001" cy="3960000"/>
          </a:xfrm>
          <a:prstGeom prst="rect">
            <a:avLst/>
          </a:prstGeom>
        </p:spPr>
      </p:pic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655F9E2F-92F1-C926-19B6-04C6C6FA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D870FD5-EE31-4296-ED0E-CF8E7B65D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12</a:t>
            </a:fld>
            <a:endParaRPr lang="en-DK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62296D9-5545-ADB1-311C-1F9365DF7CF1}"/>
              </a:ext>
            </a:extLst>
          </p:cNvPr>
          <p:cNvSpPr txBox="1"/>
          <p:nvPr/>
        </p:nvSpPr>
        <p:spPr>
          <a:xfrm>
            <a:off x="3041073" y="5667136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>
                <a:effectLst/>
                <a:latin typeface="NimbusRomNo9L"/>
              </a:rPr>
              <a:t>Figure 7. Example </a:t>
            </a:r>
            <a:r>
              <a:rPr lang="fr-FR" sz="1400" err="1">
                <a:effectLst/>
                <a:latin typeface="NimbusRomNo9L"/>
              </a:rPr>
              <a:t>forecast</a:t>
            </a:r>
            <a:r>
              <a:rPr lang="fr-FR" sz="1400">
                <a:effectLst/>
                <a:latin typeface="NimbusRomNo9L"/>
              </a:rPr>
              <a:t> of CNN network.</a:t>
            </a:r>
            <a:endParaRPr lang="fr-FR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334D6E06-55A6-ED01-ADD3-D9DCA53952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14763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96"/>
    </mc:Choice>
    <mc:Fallback xmlns="">
      <p:transition spd="slow" advTm="14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600"/>
              <a:t>Results - Conv-LSTM</a:t>
            </a:r>
            <a:endParaRPr sz="3600"/>
          </a:p>
        </p:txBody>
      </p:sp>
      <p:pic>
        <p:nvPicPr>
          <p:cNvPr id="3" name="Image 2" descr="Une image contenant texte, capture d’écran, Tracé, ligne&#10;&#10;Description générée automatiquement">
            <a:extLst>
              <a:ext uri="{FF2B5EF4-FFF2-40B4-BE49-F238E27FC236}">
                <a16:creationId xmlns:a16="http://schemas.microsoft.com/office/drawing/2014/main" id="{6DCDD8B6-DF6C-007F-311C-5D21E8CCEF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6000" y="1571477"/>
            <a:ext cx="9900000" cy="3960000"/>
          </a:xfrm>
          <a:prstGeom prst="rect">
            <a:avLst/>
          </a:prstGeom>
        </p:spPr>
      </p:pic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92AA0A96-F377-6F71-E9ED-187915DA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B539FEB-B02E-00B2-D24A-6EB588621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13</a:t>
            </a:fld>
            <a:endParaRPr lang="en-DK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50C5EA2-598B-4E24-5FAF-44413EED526B}"/>
              </a:ext>
            </a:extLst>
          </p:cNvPr>
          <p:cNvSpPr txBox="1"/>
          <p:nvPr/>
        </p:nvSpPr>
        <p:spPr>
          <a:xfrm>
            <a:off x="3041073" y="5667136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>
                <a:effectLst/>
                <a:latin typeface="NimbusRomNo9L"/>
              </a:rPr>
              <a:t>Figure 8. Example </a:t>
            </a:r>
            <a:r>
              <a:rPr lang="fr-FR" sz="1400" err="1">
                <a:effectLst/>
                <a:latin typeface="NimbusRomNo9L"/>
              </a:rPr>
              <a:t>forecast</a:t>
            </a:r>
            <a:r>
              <a:rPr lang="fr-FR" sz="1400">
                <a:effectLst/>
                <a:latin typeface="NimbusRomNo9L"/>
              </a:rPr>
              <a:t> of </a:t>
            </a:r>
            <a:r>
              <a:rPr lang="fr-FR" sz="1400" err="1">
                <a:effectLst/>
                <a:latin typeface="NimbusRomNo9L"/>
              </a:rPr>
              <a:t>Conv</a:t>
            </a:r>
            <a:r>
              <a:rPr lang="fr-FR" sz="1400">
                <a:effectLst/>
                <a:latin typeface="NimbusRomNo9L"/>
              </a:rPr>
              <a:t>-LSTM network.</a:t>
            </a:r>
            <a:endParaRPr lang="fr-FR"/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754812EF-A18C-249B-AC22-ECF9B16E18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7691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81"/>
    </mc:Choice>
    <mc:Fallback xmlns="">
      <p:transition spd="slow" advTm="4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689694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600"/>
              <a:t>Results - Conv-LSTM + Attention</a:t>
            </a:r>
            <a:endParaRPr sz="3600"/>
          </a:p>
        </p:txBody>
      </p:sp>
      <p:pic>
        <p:nvPicPr>
          <p:cNvPr id="3" name="Image 2" descr="Une image contenant texte, capture d’écran, Tracé, ligne&#10;&#10;Description générée automatiquement">
            <a:extLst>
              <a:ext uri="{FF2B5EF4-FFF2-40B4-BE49-F238E27FC236}">
                <a16:creationId xmlns:a16="http://schemas.microsoft.com/office/drawing/2014/main" id="{C9454B99-34DC-214E-1D75-F437AC7DA9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6000" y="1571477"/>
            <a:ext cx="9900000" cy="3960000"/>
          </a:xfrm>
          <a:prstGeom prst="rect">
            <a:avLst/>
          </a:prstGeom>
        </p:spPr>
      </p:pic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07B6AA3B-5099-40C4-FFF2-895D85309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6201A3-8B9B-BA1A-7A62-24768B943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14</a:t>
            </a:fld>
            <a:endParaRPr lang="en-DK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CBC4F54-6564-D384-09F2-91E806B1F746}"/>
              </a:ext>
            </a:extLst>
          </p:cNvPr>
          <p:cNvSpPr txBox="1"/>
          <p:nvPr/>
        </p:nvSpPr>
        <p:spPr>
          <a:xfrm>
            <a:off x="3041073" y="5667136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>
                <a:effectLst/>
                <a:latin typeface="NimbusRomNo9L"/>
              </a:rPr>
              <a:t>Figure 9. Example </a:t>
            </a:r>
            <a:r>
              <a:rPr lang="fr-FR" sz="1400" err="1">
                <a:effectLst/>
                <a:latin typeface="NimbusRomNo9L"/>
              </a:rPr>
              <a:t>forecast</a:t>
            </a:r>
            <a:r>
              <a:rPr lang="fr-FR" sz="1400">
                <a:effectLst/>
                <a:latin typeface="NimbusRomNo9L"/>
              </a:rPr>
              <a:t> of </a:t>
            </a:r>
            <a:r>
              <a:rPr lang="fr-FR" sz="1400" err="1">
                <a:effectLst/>
                <a:latin typeface="NimbusRomNo9L"/>
              </a:rPr>
              <a:t>Conv</a:t>
            </a:r>
            <a:r>
              <a:rPr lang="fr-FR" sz="1400">
                <a:effectLst/>
                <a:latin typeface="NimbusRomNo9L"/>
              </a:rPr>
              <a:t>-LSTM + Attention network.</a:t>
            </a:r>
            <a:endParaRPr lang="fr-FR"/>
          </a:p>
        </p:txBody>
      </p: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B5F45F2B-72A4-AEFF-D218-AE1FE5271A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7886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49"/>
    </mc:Choice>
    <mc:Fallback xmlns="">
      <p:transition spd="slow" advTm="82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600"/>
              <a:t>Analysis - Model Performance Insights</a:t>
            </a:r>
            <a:endParaRPr sz="360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07B6AA3B-5099-40C4-FFF2-895D85309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C6201A3-8B9B-BA1A-7A62-24768B943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15</a:t>
            </a:fld>
            <a:endParaRPr lang="en-DK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D832E05-97A5-63BE-FAFA-1D4603C6A6A6}"/>
              </a:ext>
            </a:extLst>
          </p:cNvPr>
          <p:cNvSpPr txBox="1">
            <a:spLocks/>
          </p:cNvSpPr>
          <p:nvPr/>
        </p:nvSpPr>
        <p:spPr>
          <a:xfrm>
            <a:off x="458030" y="1581027"/>
            <a:ext cx="10895770" cy="4205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US" sz="2000" b="1" i="1"/>
              <a:t>CNN LSTM Superiority</a:t>
            </a:r>
            <a:r>
              <a:rPr lang="en-US" sz="2000" i="1"/>
              <a:t>:</a:t>
            </a:r>
          </a:p>
          <a:p>
            <a:pPr lvl="1">
              <a:buFont typeface="Wingdings" pitchFamily="2" charset="2"/>
              <a:buChar char="v"/>
            </a:pPr>
            <a:r>
              <a:rPr lang="en-US" sz="2000"/>
              <a:t>Superior performance in the task of generating long-term temperature forecasts</a:t>
            </a:r>
          </a:p>
          <a:p>
            <a:pPr lvl="1">
              <a:buFont typeface="Wingdings" pitchFamily="2" charset="2"/>
              <a:buChar char="v"/>
            </a:pPr>
            <a:r>
              <a:rPr lang="en-US" sz="2000"/>
              <a:t>Inherent ability to capture and retain information over extended time sequences</a:t>
            </a:r>
          </a:p>
          <a:p>
            <a:pPr marL="795847" lvl="1" indent="0">
              <a:buNone/>
            </a:pPr>
            <a:endParaRPr lang="en-US" sz="2000"/>
          </a:p>
          <a:p>
            <a:pPr>
              <a:buFont typeface="Wingdings" pitchFamily="2" charset="2"/>
              <a:buChar char="Ø"/>
            </a:pPr>
            <a:r>
              <a:rPr lang="en-US" sz="2000" b="1" i="1"/>
              <a:t>Basic Convolutional Efficacy</a:t>
            </a:r>
            <a:r>
              <a:rPr lang="en-US" sz="2000" i="1"/>
              <a:t>: </a:t>
            </a:r>
          </a:p>
          <a:p>
            <a:pPr lvl="1">
              <a:buFont typeface="Wingdings" pitchFamily="2" charset="2"/>
              <a:buChar char="v"/>
            </a:pPr>
            <a:r>
              <a:rPr lang="en-US" sz="2000"/>
              <a:t>Exhibits limitations in learning long-term temporal dependencies</a:t>
            </a:r>
          </a:p>
          <a:p>
            <a:pPr lvl="1">
              <a:buFont typeface="Wingdings" pitchFamily="2" charset="2"/>
              <a:buChar char="v"/>
            </a:pPr>
            <a:r>
              <a:rPr lang="en-US" sz="2000"/>
              <a:t>Quicker learning process, at the cost of performance</a:t>
            </a:r>
          </a:p>
          <a:p>
            <a:pPr lvl="1">
              <a:buFont typeface="Wingdings" pitchFamily="2" charset="2"/>
              <a:buChar char="v"/>
            </a:pPr>
            <a:endParaRPr lang="en-US" sz="2000"/>
          </a:p>
          <a:p>
            <a:pPr>
              <a:buFont typeface="Wingdings" pitchFamily="2" charset="2"/>
              <a:buChar char="Ø"/>
            </a:pPr>
            <a:r>
              <a:rPr lang="en-US" sz="2000" b="1" i="1"/>
              <a:t>Attention Mechanism Setback</a:t>
            </a:r>
            <a:r>
              <a:rPr lang="en-US" sz="2000" i="1"/>
              <a:t>:</a:t>
            </a:r>
            <a:endParaRPr lang="en-US" sz="2000"/>
          </a:p>
          <a:p>
            <a:pPr lvl="1">
              <a:buFont typeface="Wingdings" pitchFamily="2" charset="2"/>
              <a:buChar char="v"/>
            </a:pPr>
            <a:r>
              <a:rPr lang="en-US" sz="2000"/>
              <a:t>Addition of attention layer has resulted in underperformance.</a:t>
            </a:r>
          </a:p>
          <a:p>
            <a:pPr lvl="1">
              <a:buFont typeface="Wingdings" pitchFamily="2" charset="2"/>
              <a:buChar char="v"/>
            </a:pPr>
            <a:r>
              <a:rPr lang="en-US" sz="2000"/>
              <a:t>This setback highlights the delicate balance required when introducing sophisticated components to a model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D21814-F5F5-1AD9-A474-86BCA1A02046}"/>
              </a:ext>
            </a:extLst>
          </p:cNvPr>
          <p:cNvSpPr txBox="1">
            <a:spLocks/>
          </p:cNvSpPr>
          <p:nvPr/>
        </p:nvSpPr>
        <p:spPr>
          <a:xfrm>
            <a:off x="916284" y="1209841"/>
            <a:ext cx="5779484" cy="55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86262" indent="0">
              <a:buNone/>
            </a:pPr>
            <a:endParaRPr lang="en-US" sz="2400"/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57B165BC-FBC1-8EE5-9736-09A2220075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938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456"/>
    </mc:Choice>
    <mc:Fallback xmlns="">
      <p:transition spd="slow" advTm="27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600"/>
              <a:t>Conclusion</a:t>
            </a:r>
            <a:endParaRPr sz="360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0F204D70-BD0E-EB29-8550-30859C0DDCAE}"/>
              </a:ext>
            </a:extLst>
          </p:cNvPr>
          <p:cNvSpPr txBox="1">
            <a:spLocks/>
          </p:cNvSpPr>
          <p:nvPr/>
        </p:nvSpPr>
        <p:spPr>
          <a:xfrm>
            <a:off x="615616" y="2445475"/>
            <a:ext cx="10271999" cy="2655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US" sz="2400"/>
              <a:t>Reduced inference time compared to traditional </a:t>
            </a:r>
            <a:r>
              <a:rPr lang="en-US" sz="2400" b="1"/>
              <a:t>N</a:t>
            </a:r>
            <a:r>
              <a:rPr lang="en-US" sz="2400"/>
              <a:t>umerical </a:t>
            </a:r>
            <a:r>
              <a:rPr lang="en-US" sz="2400" b="1"/>
              <a:t>W</a:t>
            </a:r>
            <a:r>
              <a:rPr lang="en-US" sz="2400"/>
              <a:t>eather </a:t>
            </a:r>
            <a:r>
              <a:rPr lang="en-US" sz="2400" b="1"/>
              <a:t>P</a:t>
            </a:r>
            <a:r>
              <a:rPr lang="en-US" sz="2400"/>
              <a:t>rediction (NWP)</a:t>
            </a:r>
          </a:p>
          <a:p>
            <a:pPr>
              <a:buFont typeface="Wingdings" pitchFamily="2" charset="2"/>
              <a:buChar char="Ø"/>
            </a:pPr>
            <a:endParaRPr lang="en-US" sz="2400"/>
          </a:p>
          <a:p>
            <a:pPr>
              <a:buFont typeface="Wingdings" pitchFamily="2" charset="2"/>
              <a:buChar char="Ø"/>
            </a:pPr>
            <a:r>
              <a:rPr lang="en-US" sz="2400"/>
              <a:t>Accessible and precise forecasts for practical applications</a:t>
            </a:r>
          </a:p>
          <a:p>
            <a:pPr>
              <a:buFont typeface="Wingdings" pitchFamily="2" charset="2"/>
              <a:buChar char="Ø"/>
            </a:pPr>
            <a:endParaRPr lang="en-US" sz="2400"/>
          </a:p>
          <a:p>
            <a:pPr>
              <a:buFont typeface="Wingdings" pitchFamily="2" charset="2"/>
              <a:buChar char="Ø"/>
            </a:pPr>
            <a:r>
              <a:rPr lang="en-US" sz="2400"/>
              <a:t>Efficient approach to understand and anticipate climatic trends over longer periods.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5C3D7A8-7EFB-C502-43E3-4F40ED524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D13DEB-4431-FB74-5EA1-F67675343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16</a:t>
            </a:fld>
            <a:endParaRPr lang="en-DK"/>
          </a:p>
        </p:txBody>
      </p:sp>
      <p:pic>
        <p:nvPicPr>
          <p:cNvPr id="52" name="Audio 51">
            <a:hlinkClick r:id="" action="ppaction://media"/>
            <a:extLst>
              <a:ext uri="{FF2B5EF4-FFF2-40B4-BE49-F238E27FC236}">
                <a16:creationId xmlns:a16="http://schemas.microsoft.com/office/drawing/2014/main" id="{BDDC1CE0-E157-CA4F-80D7-D0A64DC77E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9556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38"/>
    </mc:Choice>
    <mc:Fallback xmlns="">
      <p:transition spd="slow" advTm="21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DC61AB6-5E62-305A-0826-7AC6AA010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C8DC2BE-5E66-A8F7-A5B1-B5EB04354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17</a:t>
            </a:fld>
            <a:endParaRPr lang="en-DK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DF7ECB8-08B2-4D10-5B4C-916EC07CD8F3}"/>
              </a:ext>
            </a:extLst>
          </p:cNvPr>
          <p:cNvSpPr txBox="1">
            <a:spLocks/>
          </p:cNvSpPr>
          <p:nvPr/>
        </p:nvSpPr>
        <p:spPr>
          <a:xfrm>
            <a:off x="960000" y="2932474"/>
            <a:ext cx="10271999" cy="99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86262" indent="0" algn="ctr">
              <a:buNone/>
            </a:pPr>
            <a:r>
              <a:rPr lang="en-US" sz="4400">
                <a:solidFill>
                  <a:schemeClr val="tx1"/>
                </a:solidFill>
              </a:rPr>
              <a:t>Thank you for listening</a:t>
            </a: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0C788B17-5B2C-F4AF-70B3-53E26A40E2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3569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89"/>
    </mc:Choice>
    <mc:Fallback xmlns="">
      <p:transition spd="slow" advTm="5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algn="l"/>
            <a:r>
              <a:rPr lang="en-US" sz="3600"/>
              <a:t>References</a:t>
            </a:r>
            <a:endParaRPr sz="360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0F204D70-BD0E-EB29-8550-30859C0DDCAE}"/>
              </a:ext>
            </a:extLst>
          </p:cNvPr>
          <p:cNvSpPr txBox="1">
            <a:spLocks/>
          </p:cNvSpPr>
          <p:nvPr/>
        </p:nvSpPr>
        <p:spPr>
          <a:xfrm>
            <a:off x="926116" y="1759980"/>
            <a:ext cx="10135174" cy="408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en-US" sz="2000"/>
              <a:t>[2] </a:t>
            </a:r>
            <a:r>
              <a:rPr lang="de-DE" sz="2000"/>
              <a:t>Fister, D., Pérez-Aracil, J., Peláez-Rodríguez, C., Del Ser, J., and Salcedo-Sanz, S., "Accurate long-term air temperature prediction with Machine Learning models and data reduction techniques," in </a:t>
            </a:r>
            <a:r>
              <a:rPr lang="de-DE" sz="2000" i="1"/>
              <a:t>Applied Soft Computing</a:t>
            </a:r>
            <a:r>
              <a:rPr lang="de-DE" sz="2000"/>
              <a:t>, vol. 136, pp. 110118, 2023. DOI: </a:t>
            </a:r>
            <a:r>
              <a:rPr lang="de-DE" sz="2000">
                <a:hlinkClick r:id="rId3"/>
              </a:rPr>
              <a:t>10.1016/j.asoc.2023.110118</a:t>
            </a:r>
            <a:r>
              <a:rPr lang="de-DE" sz="2000"/>
              <a:t>. [Online]. Available: </a:t>
            </a:r>
            <a:r>
              <a:rPr lang="de-DE" sz="2000">
                <a:hlinkClick r:id="rId4"/>
              </a:rPr>
              <a:t>https://www.sciencedirect.com/science/article/pii/S1568494623001369</a:t>
            </a:r>
            <a:r>
              <a:rPr lang="de-DE" sz="2000"/>
              <a:t>.</a:t>
            </a:r>
            <a:endParaRPr lang="en-US" sz="200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2D404B2-720B-73D1-33C0-896E05D42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FD8B0E3-12FA-E8FE-52CE-8C0B1F095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18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11649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algn="l"/>
            <a:r>
              <a:rPr lang="en-US" sz="3600"/>
              <a:t>Image References</a:t>
            </a:r>
            <a:endParaRPr sz="360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0F204D70-BD0E-EB29-8550-30859C0DDCAE}"/>
              </a:ext>
            </a:extLst>
          </p:cNvPr>
          <p:cNvSpPr txBox="1">
            <a:spLocks/>
          </p:cNvSpPr>
          <p:nvPr/>
        </p:nvSpPr>
        <p:spPr>
          <a:xfrm>
            <a:off x="926116" y="1759980"/>
            <a:ext cx="10135174" cy="408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en-US" sz="2000"/>
              <a:t>[1] Treescape, "Global Warming: Unveiling the Unsettling Consequences," Treescape Planet, June 2023. [Online]. Available: https://treescapeplanet.org/global-warming-unveiling-the-unsettling-consequences/. [Accessed Dec. 10, 2023].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8C13E45-3BDB-1606-5ABB-93FBCEA3B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</p:spTree>
    <p:extLst>
      <p:ext uri="{BB962C8B-B14F-4D97-AF65-F5344CB8AC3E}">
        <p14:creationId xmlns:p14="http://schemas.microsoft.com/office/powerpoint/2010/main" val="671833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algn="l"/>
            <a:r>
              <a:rPr lang="da-DK" sz="3200"/>
              <a:t>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A7A400-7837-B4BD-6F81-716708F2C4F7}"/>
              </a:ext>
            </a:extLst>
          </p:cNvPr>
          <p:cNvSpPr txBox="1">
            <a:spLocks/>
          </p:cNvSpPr>
          <p:nvPr/>
        </p:nvSpPr>
        <p:spPr>
          <a:xfrm>
            <a:off x="1039679" y="1766792"/>
            <a:ext cx="9447721" cy="3375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en-US" sz="2800"/>
              <a:t>“Predict </a:t>
            </a:r>
            <a:r>
              <a:rPr lang="en-US" sz="2800" b="1"/>
              <a:t>monthly average temperature </a:t>
            </a:r>
            <a:r>
              <a:rPr lang="en-US" sz="2800"/>
              <a:t>on Long Range Scale 	over South Korea.”</a:t>
            </a:r>
          </a:p>
        </p:txBody>
      </p:sp>
      <p:pic>
        <p:nvPicPr>
          <p:cNvPr id="8" name="Picture 7" descr="A diagram of a diagram&#10;&#10;Description automatically generated">
            <a:extLst>
              <a:ext uri="{FF2B5EF4-FFF2-40B4-BE49-F238E27FC236}">
                <a16:creationId xmlns:a16="http://schemas.microsoft.com/office/drawing/2014/main" id="{2D337098-3639-D48E-AF82-BA5B31CEA8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2139" y="3271667"/>
            <a:ext cx="9447721" cy="1660484"/>
          </a:xfrm>
          <a:prstGeom prst="rect">
            <a:avLst/>
          </a:prstGeom>
        </p:spPr>
      </p:pic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3E0C6655-D6DD-2E46-1E61-FC1B58D8E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0952E7-48C1-9CED-216F-0838D7FAC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2</a:t>
            </a:fld>
            <a:endParaRPr lang="en-DK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169F95C-BEC1-6458-5BBA-294E24473802}"/>
              </a:ext>
            </a:extLst>
          </p:cNvPr>
          <p:cNvSpPr txBox="1"/>
          <p:nvPr/>
        </p:nvSpPr>
        <p:spPr>
          <a:xfrm>
            <a:off x="2574965" y="4981937"/>
            <a:ext cx="7042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/>
              <a:t>Figure 1. </a:t>
            </a:r>
            <a:r>
              <a:rPr lang="fr-FR" err="1"/>
              <a:t>Overall</a:t>
            </a:r>
            <a:r>
              <a:rPr lang="fr-FR"/>
              <a:t> workflow of the </a:t>
            </a:r>
            <a:r>
              <a:rPr lang="fr-FR" err="1"/>
              <a:t>proposed</a:t>
            </a:r>
            <a:r>
              <a:rPr lang="fr-FR"/>
              <a:t> </a:t>
            </a:r>
            <a:r>
              <a:rPr lang="fr-FR" err="1"/>
              <a:t>temperature</a:t>
            </a:r>
            <a:r>
              <a:rPr lang="fr-FR"/>
              <a:t> </a:t>
            </a:r>
            <a:r>
              <a:rPr lang="fr-FR" err="1"/>
              <a:t>forecasting</a:t>
            </a:r>
            <a:r>
              <a:rPr lang="fr-FR"/>
              <a:t> model.   </a:t>
            </a:r>
          </a:p>
        </p:txBody>
      </p:sp>
      <p:pic>
        <p:nvPicPr>
          <p:cNvPr id="322" name="Audio 321">
            <a:hlinkClick r:id="" action="ppaction://media"/>
            <a:extLst>
              <a:ext uri="{FF2B5EF4-FFF2-40B4-BE49-F238E27FC236}">
                <a16:creationId xmlns:a16="http://schemas.microsoft.com/office/drawing/2014/main" id="{08104810-6872-8DF5-5B41-07BDBC7B62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3336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98"/>
    </mc:Choice>
    <mc:Fallback xmlns="">
      <p:transition spd="slow" advTm="17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algn="l"/>
            <a:r>
              <a:rPr lang="en-US" sz="3200"/>
              <a:t>Importance </a:t>
            </a:r>
            <a:r>
              <a:rPr lang="en-US" sz="3200" err="1"/>
              <a:t>of</a:t>
            </a:r>
            <a:r>
              <a:rPr lang="en-US" sz="3200"/>
              <a:t> </a:t>
            </a:r>
            <a:r>
              <a:rPr lang="en-US" sz="3200" err="1"/>
              <a:t>Temperature</a:t>
            </a:r>
            <a:r>
              <a:rPr lang="en-US" sz="3200"/>
              <a:t> </a:t>
            </a:r>
            <a:r>
              <a:rPr lang="en-US" sz="3200" err="1"/>
              <a:t>Forecasting</a:t>
            </a:r>
            <a:endParaRPr lang="en-US" sz="320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0F204D70-BD0E-EB29-8550-30859C0DDCAE}"/>
              </a:ext>
            </a:extLst>
          </p:cNvPr>
          <p:cNvSpPr txBox="1">
            <a:spLocks/>
          </p:cNvSpPr>
          <p:nvPr/>
        </p:nvSpPr>
        <p:spPr>
          <a:xfrm>
            <a:off x="960001" y="1412363"/>
            <a:ext cx="5539122" cy="408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en-US" sz="2400" b="1"/>
              <a:t>Sectoral Relevance:</a:t>
            </a:r>
            <a:r>
              <a:rPr lang="en-US" sz="2400"/>
              <a:t> </a:t>
            </a:r>
            <a:br>
              <a:rPr lang="en-US" sz="2400"/>
            </a:br>
            <a:r>
              <a:rPr lang="en-US" sz="2000"/>
              <a:t>Direct impacts on agriculture, energy, and transportation.</a:t>
            </a:r>
          </a:p>
          <a:p>
            <a:pPr marL="139700" indent="0">
              <a:buNone/>
            </a:pPr>
            <a:endParaRPr lang="en-US" sz="2000"/>
          </a:p>
          <a:p>
            <a:pPr marL="139700" indent="0">
              <a:buNone/>
            </a:pPr>
            <a:r>
              <a:rPr lang="en-US" sz="2400" b="1"/>
              <a:t>Climate Change Indicator: </a:t>
            </a:r>
            <a:br>
              <a:rPr lang="en-US" sz="2400" b="1"/>
            </a:br>
            <a:r>
              <a:rPr lang="en-US" sz="2000"/>
              <a:t>Temperature trends key for global climate response.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endParaRPr lang="en-US" sz="2000"/>
          </a:p>
          <a:p>
            <a:pPr marL="139700" indent="0">
              <a:buNone/>
            </a:pPr>
            <a:r>
              <a:rPr lang="en-US" sz="2400" b="1"/>
              <a:t>Localized Impact: </a:t>
            </a:r>
            <a:br>
              <a:rPr lang="en-US" sz="2400" b="1"/>
            </a:br>
            <a:r>
              <a:rPr lang="en-US" sz="2000"/>
              <a:t>Accurate regional forecasts vital for community management.</a:t>
            </a:r>
          </a:p>
        </p:txBody>
      </p:sp>
      <p:pic>
        <p:nvPicPr>
          <p:cNvPr id="6" name="Grafik 5" descr="Ein Bild, das Cartoon, Kunst, Darstellung enthält.&#10;&#10;Automatisch generierte Beschreibung">
            <a:extLst>
              <a:ext uri="{FF2B5EF4-FFF2-40B4-BE49-F238E27FC236}">
                <a16:creationId xmlns:a16="http://schemas.microsoft.com/office/drawing/2014/main" id="{0255DC8C-040E-0ACC-CD4E-246E99B82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148" y="2226008"/>
            <a:ext cx="4621185" cy="240598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12206DBE-1282-DFEC-519B-87FB0C0C1386}"/>
              </a:ext>
            </a:extLst>
          </p:cNvPr>
          <p:cNvSpPr txBox="1"/>
          <p:nvPr/>
        </p:nvSpPr>
        <p:spPr>
          <a:xfrm>
            <a:off x="6695765" y="4667617"/>
            <a:ext cx="4579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Didact Gothic" panose="00000500000000000000" pitchFamily="2" charset="0"/>
              </a:rPr>
              <a:t>* Figure extracted from [1]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D439B5-16C6-1D2F-666D-E21E8D812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60578E5-4EF4-67E4-4D2B-0FBC0159F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3</a:t>
            </a:fld>
            <a:endParaRPr lang="en-DK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200">
                <a:latin typeface="Segoe UI"/>
                <a:cs typeface="Segoe UI"/>
              </a:rPr>
              <a:t>Feature Selection</a:t>
            </a:r>
            <a:endParaRPr lang="en-US" sz="3200"/>
          </a:p>
        </p:txBody>
      </p:sp>
      <p:sp>
        <p:nvSpPr>
          <p:cNvPr id="2" name="!!Subtitle 2">
            <a:extLst>
              <a:ext uri="{FF2B5EF4-FFF2-40B4-BE49-F238E27FC236}">
                <a16:creationId xmlns:a16="http://schemas.microsoft.com/office/drawing/2014/main" id="{0F204D70-BD0E-EB29-8550-30859C0DDCAE}"/>
              </a:ext>
            </a:extLst>
          </p:cNvPr>
          <p:cNvSpPr txBox="1">
            <a:spLocks/>
          </p:cNvSpPr>
          <p:nvPr/>
        </p:nvSpPr>
        <p:spPr>
          <a:xfrm>
            <a:off x="916284" y="1759980"/>
            <a:ext cx="5779484" cy="408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en-US" sz="2400" b="1"/>
              <a:t>Data Collection:</a:t>
            </a:r>
            <a:r>
              <a:rPr lang="en-US" sz="2400"/>
              <a:t> </a:t>
            </a:r>
            <a:endParaRPr lang="en-US" sz="2000"/>
          </a:p>
          <a:p>
            <a:pPr marL="139700" indent="0">
              <a:buNone/>
            </a:pPr>
            <a:r>
              <a:rPr lang="en-US" sz="2000"/>
              <a:t>ERA5 Reanalysis data set</a:t>
            </a:r>
          </a:p>
          <a:p>
            <a:pPr marL="139700" indent="0">
              <a:buNone/>
            </a:pPr>
            <a:r>
              <a:rPr lang="en-US" sz="2000"/>
              <a:t>1</a:t>
            </a:r>
            <a:r>
              <a:rPr lang="en-US" sz="2000" baseline="30000"/>
              <a:t>st</a:t>
            </a:r>
            <a:r>
              <a:rPr lang="en-US" sz="2000"/>
              <a:t> January 1940 to present</a:t>
            </a:r>
            <a:br>
              <a:rPr lang="en-US" sz="2000"/>
            </a:br>
            <a:endParaRPr lang="en-US" sz="2000"/>
          </a:p>
          <a:p>
            <a:pPr marL="139700" indent="0">
              <a:buNone/>
            </a:pPr>
            <a:r>
              <a:rPr lang="en-US" sz="2400" b="1"/>
              <a:t>Area:</a:t>
            </a:r>
          </a:p>
          <a:p>
            <a:pPr marL="139700" indent="0">
              <a:buNone/>
            </a:pPr>
            <a:r>
              <a:rPr lang="en-US" sz="2000"/>
              <a:t>Region: South Korea, 378 Stations</a:t>
            </a:r>
          </a:p>
          <a:p>
            <a:pPr marL="139700" indent="0">
              <a:buNone/>
            </a:pPr>
            <a:r>
              <a:rPr lang="en-US" sz="2000"/>
              <a:t>[34°N, 38°N] &amp; [125°W, 130°E]</a:t>
            </a:r>
          </a:p>
          <a:p>
            <a:pPr marL="139700" indent="0">
              <a:buNone/>
            </a:pPr>
            <a:endParaRPr lang="en-US" sz="2000" b="1"/>
          </a:p>
          <a:p>
            <a:pPr marL="139700" indent="0">
              <a:buNone/>
            </a:pPr>
            <a:r>
              <a:rPr lang="en-US" sz="2400" b="1"/>
              <a:t>Feature Selection:</a:t>
            </a:r>
          </a:p>
          <a:p>
            <a:pPr marL="139700" indent="0">
              <a:buNone/>
            </a:pPr>
            <a:r>
              <a:rPr lang="en-US" sz="2000"/>
              <a:t>8 features in total from </a:t>
            </a:r>
            <a:r>
              <a:rPr lang="en-US" sz="2000" err="1"/>
              <a:t>Fister</a:t>
            </a:r>
            <a:r>
              <a:rPr lang="en-US" sz="2000"/>
              <a:t> et al. [2] 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endParaRPr lang="en-US" sz="200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AC1D0B7-5266-EC8E-816F-C02B03D4B268}"/>
              </a:ext>
            </a:extLst>
          </p:cNvPr>
          <p:cNvSpPr txBox="1"/>
          <p:nvPr/>
        </p:nvSpPr>
        <p:spPr>
          <a:xfrm>
            <a:off x="6695768" y="5071190"/>
            <a:ext cx="43556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Didact Gothic" panose="00000500000000000000" pitchFamily="2" charset="0"/>
              </a:rPr>
              <a:t>1</a:t>
            </a:r>
            <a:r>
              <a:rPr lang="en-US" sz="2000" baseline="30000">
                <a:latin typeface="Didact Gothic" panose="00000500000000000000" pitchFamily="2" charset="0"/>
              </a:rPr>
              <a:t>st</a:t>
            </a:r>
            <a:r>
              <a:rPr lang="en-US" sz="2000">
                <a:latin typeface="Didact Gothic" panose="00000500000000000000" pitchFamily="2" charset="0"/>
              </a:rPr>
              <a:t>	7</a:t>
            </a:r>
            <a:r>
              <a:rPr lang="en-US" sz="2000" baseline="30000">
                <a:latin typeface="Didact Gothic" panose="00000500000000000000" pitchFamily="2" charset="0"/>
              </a:rPr>
              <a:t>th</a:t>
            </a:r>
            <a:r>
              <a:rPr lang="en-US" sz="2000">
                <a:latin typeface="Didact Gothic" panose="00000500000000000000" pitchFamily="2" charset="0"/>
              </a:rPr>
              <a:t>	13</a:t>
            </a:r>
            <a:r>
              <a:rPr lang="en-US" sz="2000" baseline="30000">
                <a:latin typeface="Didact Gothic" panose="00000500000000000000" pitchFamily="2" charset="0"/>
              </a:rPr>
              <a:t>th</a:t>
            </a:r>
            <a:r>
              <a:rPr lang="en-US" sz="2000">
                <a:latin typeface="Didact Gothic" panose="00000500000000000000" pitchFamily="2" charset="0"/>
              </a:rPr>
              <a:t>	19</a:t>
            </a:r>
            <a:r>
              <a:rPr lang="en-US" sz="2000" baseline="30000">
                <a:latin typeface="Didact Gothic" panose="00000500000000000000" pitchFamily="2" charset="0"/>
              </a:rPr>
              <a:t>th</a:t>
            </a:r>
            <a:r>
              <a:rPr lang="en-US" sz="2000">
                <a:latin typeface="Didact Gothic" panose="00000500000000000000" pitchFamily="2" charset="0"/>
              </a:rPr>
              <a:t>	25</a:t>
            </a:r>
            <a:r>
              <a:rPr lang="en-US" sz="2000" baseline="30000">
                <a:latin typeface="Didact Gothic" panose="00000500000000000000" pitchFamily="2" charset="0"/>
              </a:rPr>
              <a:t>th</a:t>
            </a:r>
            <a:endParaRPr lang="en-US" sz="2000">
              <a:latin typeface="Didact Gothic" panose="00000500000000000000" pitchFamily="2" charset="0"/>
            </a:endParaRPr>
          </a:p>
        </p:txBody>
      </p:sp>
      <p:sp>
        <p:nvSpPr>
          <p:cNvPr id="8" name="Geschweifte Klammer links 7">
            <a:extLst>
              <a:ext uri="{FF2B5EF4-FFF2-40B4-BE49-F238E27FC236}">
                <a16:creationId xmlns:a16="http://schemas.microsoft.com/office/drawing/2014/main" id="{68C194D0-0BE8-4F44-B7C9-0B2087BFC336}"/>
              </a:ext>
            </a:extLst>
          </p:cNvPr>
          <p:cNvSpPr/>
          <p:nvPr/>
        </p:nvSpPr>
        <p:spPr>
          <a:xfrm rot="16200000">
            <a:off x="8743831" y="3423236"/>
            <a:ext cx="259563" cy="4355691"/>
          </a:xfrm>
          <a:prstGeom prst="leftBrace">
            <a:avLst>
              <a:gd name="adj1" fmla="val 365314"/>
              <a:gd name="adj2" fmla="val 49829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47EA80CC-6AA9-5140-078E-C8093E2EF0F3}"/>
                  </a:ext>
                </a:extLst>
              </p:cNvPr>
              <p:cNvSpPr txBox="1"/>
              <p:nvPr/>
            </p:nvSpPr>
            <p:spPr>
              <a:xfrm>
                <a:off x="6695768" y="5818274"/>
                <a:ext cx="4355690" cy="4069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𝑚𝑜𝑛𝑡h</m:t>
                          </m:r>
                        </m:e>
                      </m:acc>
                    </m:oMath>
                  </m:oMathPara>
                </a14:m>
                <a:endParaRPr lang="en-US" sz="2000">
                  <a:latin typeface="Didact Gothic" panose="00000500000000000000" pitchFamily="2" charset="0"/>
                </a:endParaRPr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47EA80CC-6AA9-5140-078E-C8093E2EF0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5768" y="5818274"/>
                <a:ext cx="4355690" cy="40697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!! tab">
                <a:extLst>
                  <a:ext uri="{FF2B5EF4-FFF2-40B4-BE49-F238E27FC236}">
                    <a16:creationId xmlns:a16="http://schemas.microsoft.com/office/drawing/2014/main" id="{4A26EDA8-9910-8DFB-D44C-A53115C99FE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03902721"/>
                  </p:ext>
                </p:extLst>
              </p:nvPr>
            </p:nvGraphicFramePr>
            <p:xfrm>
              <a:off x="6576839" y="1922565"/>
              <a:ext cx="4593549" cy="3017520"/>
            </p:xfrm>
            <a:graphic>
              <a:graphicData uri="http://schemas.openxmlformats.org/drawingml/2006/table">
                <a:tbl>
                  <a:tblPr firstRow="1" bandRow="1">
                    <a:tableStyleId>{7E9639D4-E3E2-4D34-9284-5A2195B3D0D7}</a:tableStyleId>
                  </a:tblPr>
                  <a:tblGrid>
                    <a:gridCol w="3715512">
                      <a:extLst>
                        <a:ext uri="{9D8B030D-6E8A-4147-A177-3AD203B41FA5}">
                          <a16:colId xmlns:a16="http://schemas.microsoft.com/office/drawing/2014/main" val="2071096137"/>
                        </a:ext>
                      </a:extLst>
                    </a:gridCol>
                    <a:gridCol w="878037">
                      <a:extLst>
                        <a:ext uri="{9D8B030D-6E8A-4147-A177-3AD203B41FA5}">
                          <a16:colId xmlns:a16="http://schemas.microsoft.com/office/drawing/2014/main" val="1618980446"/>
                        </a:ext>
                      </a:extLst>
                    </a:gridCol>
                  </a:tblGrid>
                  <a:tr h="33200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Variable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Unit</a:t>
                          </a:r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56170345"/>
                      </a:ext>
                    </a:extLst>
                  </a:tr>
                  <a:tr h="33200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10 m u-component of wind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sSup>
                                  <m:sSupPr>
                                    <m:ctrlP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de-DE" sz="1600" b="0">
                            <a:solidFill>
                              <a:schemeClr val="tx1"/>
                            </a:solidFill>
                            <a:latin typeface="Didact Gothic" panose="00000500000000000000" pitchFamily="2" charset="0"/>
                          </a:endParaRPr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65223221"/>
                      </a:ext>
                    </a:extLst>
                  </a:tr>
                  <a:tr h="33200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10 m v-component of wind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sSup>
                                  <m:sSupPr>
                                    <m:ctrlP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600">
                            <a:solidFill>
                              <a:schemeClr val="tx1"/>
                            </a:solidFill>
                            <a:latin typeface="Didact Gothic" panose="00000500000000000000" pitchFamily="2" charset="0"/>
                          </a:endParaRPr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457198290"/>
                      </a:ext>
                    </a:extLst>
                  </a:tr>
                  <a:tr h="33200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100 m u-component of wind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sSup>
                                  <m:sSupPr>
                                    <m:ctrlP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600">
                            <a:solidFill>
                              <a:schemeClr val="tx1"/>
                            </a:solidFill>
                            <a:latin typeface="Didact Gothic" panose="00000500000000000000" pitchFamily="2" charset="0"/>
                          </a:endParaRPr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053819349"/>
                      </a:ext>
                    </a:extLst>
                  </a:tr>
                  <a:tr h="33200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100 m v-component of wind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sSup>
                                  <m:sSupPr>
                                    <m:ctrlP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600">
                            <a:solidFill>
                              <a:schemeClr val="tx1"/>
                            </a:solidFill>
                            <a:latin typeface="Didact Gothic" panose="00000500000000000000" pitchFamily="2" charset="0"/>
                          </a:endParaRPr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31738741"/>
                      </a:ext>
                    </a:extLst>
                  </a:tr>
                  <a:tr h="33200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mean sea level pressure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𝑃𝑎</m:t>
                                </m:r>
                              </m:oMath>
                            </m:oMathPara>
                          </a14:m>
                          <a:endParaRPr lang="en-US" sz="1600">
                            <a:solidFill>
                              <a:schemeClr val="tx1"/>
                            </a:solidFill>
                            <a:latin typeface="Didact Gothic" panose="00000500000000000000" pitchFamily="2" charset="0"/>
                          </a:endParaRPr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4236720617"/>
                      </a:ext>
                    </a:extLst>
                  </a:tr>
                  <a:tr h="33200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volumetric soil water layer 1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  <m:sup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sSup>
                                  <m:sSupPr>
                                    <m:ctrlP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  <m:sup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600">
                            <a:solidFill>
                              <a:schemeClr val="tx1"/>
                            </a:solidFill>
                            <a:latin typeface="Didact Gothic" panose="00000500000000000000" pitchFamily="2" charset="0"/>
                          </a:endParaRPr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460789843"/>
                      </a:ext>
                    </a:extLst>
                  </a:tr>
                  <a:tr h="33200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geopotential pressure level on 500 </a:t>
                          </a:r>
                          <a:r>
                            <a:rPr lang="en-US" sz="1600" err="1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hPa</a:t>
                          </a:r>
                          <a:endParaRPr lang="en-US" sz="1600">
                            <a:solidFill>
                              <a:schemeClr val="tx1"/>
                            </a:solidFill>
                            <a:latin typeface="Didact Gothic" panose="00000500000000000000" pitchFamily="2" charset="0"/>
                          </a:endParaRP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  <m:sup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sSup>
                                  <m:sSupPr>
                                    <m:ctrlP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p>
                                    <m:r>
                                      <a:rPr lang="de-DE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600">
                            <a:solidFill>
                              <a:schemeClr val="tx1"/>
                            </a:solidFill>
                            <a:latin typeface="Didact Gothic" panose="00000500000000000000" pitchFamily="2" charset="0"/>
                          </a:endParaRPr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874672207"/>
                      </a:ext>
                    </a:extLst>
                  </a:tr>
                  <a:tr h="33200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air temperature (at 2m)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oMath>
                            </m:oMathPara>
                          </a14:m>
                          <a:endParaRPr lang="en-US" sz="1600">
                            <a:solidFill>
                              <a:schemeClr val="tx1"/>
                            </a:solidFill>
                            <a:latin typeface="Didact Gothic" panose="00000500000000000000" pitchFamily="2" charset="0"/>
                          </a:endParaRPr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54024327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!! tab">
                <a:extLst>
                  <a:ext uri="{FF2B5EF4-FFF2-40B4-BE49-F238E27FC236}">
                    <a16:creationId xmlns:a16="http://schemas.microsoft.com/office/drawing/2014/main" id="{4A26EDA8-9910-8DFB-D44C-A53115C99FE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03902721"/>
                  </p:ext>
                </p:extLst>
              </p:nvPr>
            </p:nvGraphicFramePr>
            <p:xfrm>
              <a:off x="6576839" y="1922565"/>
              <a:ext cx="4593549" cy="3017520"/>
            </p:xfrm>
            <a:graphic>
              <a:graphicData uri="http://schemas.openxmlformats.org/drawingml/2006/table">
                <a:tbl>
                  <a:tblPr firstRow="1" bandRow="1">
                    <a:tableStyleId>{7E9639D4-E3E2-4D34-9284-5A2195B3D0D7}</a:tableStyleId>
                  </a:tblPr>
                  <a:tblGrid>
                    <a:gridCol w="3715512">
                      <a:extLst>
                        <a:ext uri="{9D8B030D-6E8A-4147-A177-3AD203B41FA5}">
                          <a16:colId xmlns:a16="http://schemas.microsoft.com/office/drawing/2014/main" val="2071096137"/>
                        </a:ext>
                      </a:extLst>
                    </a:gridCol>
                    <a:gridCol w="878037">
                      <a:extLst>
                        <a:ext uri="{9D8B030D-6E8A-4147-A177-3AD203B41FA5}">
                          <a16:colId xmlns:a16="http://schemas.microsoft.com/office/drawing/2014/main" val="1618980446"/>
                        </a:ext>
                      </a:extLst>
                    </a:gridCol>
                  </a:tblGrid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Variable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Unit</a:t>
                          </a:r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56170345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10 m u-component of wind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424306" t="-105455" r="-694" b="-72363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5223221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10 m v-component of wind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424306" t="-205455" r="-694" b="-62363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57198290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100 m u-component of wind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424306" t="-305455" r="-694" b="-52363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53819349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100 m v-component of wind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424306" t="-398214" r="-694" b="-4142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1738741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mean sea level pressure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424306" t="-507273" r="-694" b="-321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36720617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volumetric soil water layer 1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424306" t="-607273" r="-694" b="-221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60789843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geopotential pressure level on 500 </a:t>
                          </a:r>
                          <a:r>
                            <a:rPr lang="en-US" sz="1600" err="1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hPa</a:t>
                          </a:r>
                          <a:endParaRPr lang="en-US" sz="1600">
                            <a:solidFill>
                              <a:schemeClr val="tx1"/>
                            </a:solidFill>
                            <a:latin typeface="Didact Gothic" panose="00000500000000000000" pitchFamily="2" charset="0"/>
                          </a:endParaRP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424306" t="-707273" r="-694" b="-121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74672207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r>
                            <a:rPr lang="en-US" sz="1600">
                              <a:solidFill>
                                <a:schemeClr val="tx1"/>
                              </a:solidFill>
                              <a:latin typeface="Didact Gothic" panose="00000500000000000000" pitchFamily="2" charset="0"/>
                            </a:rPr>
                            <a:t>air temperature (at 2m)</a:t>
                          </a:r>
                        </a:p>
                      </a:txBody>
                      <a:tcPr>
                        <a:lnL w="9525" cap="flat" cmpd="sng" algn="ctr">
                          <a:noFill/>
                          <a:prstDash val="solid"/>
                        </a:lnL>
                        <a:lnR>
                          <a:noFill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>
                          <a:noFill/>
                        </a:lnL>
                        <a:lnR w="9525" cap="flat" cmpd="sng" algn="ctr">
                          <a:noFill/>
                          <a:prstDash val="solid"/>
                        </a:lnR>
                        <a:lnT w="9525" cap="flat" cmpd="sng" algn="ctr">
                          <a:noFill/>
                          <a:prstDash val="solid"/>
                        </a:lnT>
                        <a:lnB w="9525" cap="flat" cmpd="sng" algn="ctr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424306" t="-807273" r="-694" b="-21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4024327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E67965-2F38-EDD8-B850-0A321FC61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89B0A2-45EE-586F-55B9-BC4E18050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4</a:t>
            </a:fld>
            <a:endParaRPr lang="en-DK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EF416F7-2FCD-B972-D41C-F5AC9FB11962}"/>
              </a:ext>
            </a:extLst>
          </p:cNvPr>
          <p:cNvSpPr txBox="1"/>
          <p:nvPr/>
        </p:nvSpPr>
        <p:spPr>
          <a:xfrm>
            <a:off x="6915257" y="1606091"/>
            <a:ext cx="3916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/>
              <a:t>Table 1. Variables </a:t>
            </a:r>
            <a:r>
              <a:rPr lang="fr-FR" err="1"/>
              <a:t>kept</a:t>
            </a:r>
            <a:r>
              <a:rPr lang="fr-FR"/>
              <a:t> </a:t>
            </a:r>
            <a:r>
              <a:rPr lang="fr-FR" err="1"/>
              <a:t>after</a:t>
            </a:r>
            <a:r>
              <a:rPr lang="fr-FR"/>
              <a:t> </a:t>
            </a:r>
            <a:r>
              <a:rPr lang="fr-FR" err="1"/>
              <a:t>feature</a:t>
            </a:r>
            <a:r>
              <a:rPr lang="fr-FR"/>
              <a:t> </a:t>
            </a:r>
            <a:r>
              <a:rPr lang="fr-FR" err="1"/>
              <a:t>selection</a:t>
            </a:r>
            <a:r>
              <a:rPr lang="fr-FR"/>
              <a:t>.</a:t>
            </a:r>
          </a:p>
        </p:txBody>
      </p:sp>
      <p:pic>
        <p:nvPicPr>
          <p:cNvPr id="46" name="Audio 45">
            <a:hlinkClick r:id="" action="ppaction://media"/>
            <a:extLst>
              <a:ext uri="{FF2B5EF4-FFF2-40B4-BE49-F238E27FC236}">
                <a16:creationId xmlns:a16="http://schemas.microsoft.com/office/drawing/2014/main" id="{B01B49C9-C8BD-A404-70EB-DB22C876E5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2591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56"/>
    </mc:Choice>
    <mc:Fallback xmlns="">
      <p:transition spd="slow" advTm="12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200">
                <a:latin typeface="Segoe UI"/>
                <a:cs typeface="Segoe UI"/>
              </a:rPr>
              <a:t>Preprocessing Dataset as Supervised Time Series</a:t>
            </a:r>
          </a:p>
        </p:txBody>
      </p:sp>
      <p:sp>
        <p:nvSpPr>
          <p:cNvPr id="2" name="!!Subtitle 2">
            <a:extLst>
              <a:ext uri="{FF2B5EF4-FFF2-40B4-BE49-F238E27FC236}">
                <a16:creationId xmlns:a16="http://schemas.microsoft.com/office/drawing/2014/main" id="{0F204D70-BD0E-EB29-8550-30859C0DDCAE}"/>
              </a:ext>
            </a:extLst>
          </p:cNvPr>
          <p:cNvSpPr txBox="1">
            <a:spLocks/>
          </p:cNvSpPr>
          <p:nvPr/>
        </p:nvSpPr>
        <p:spPr>
          <a:xfrm>
            <a:off x="916284" y="1759980"/>
            <a:ext cx="5779484" cy="408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en-US" sz="2400" b="1"/>
              <a:t>Data Collection:</a:t>
            </a:r>
            <a:r>
              <a:rPr lang="en-US" sz="2400"/>
              <a:t> </a:t>
            </a:r>
            <a:endParaRPr lang="en-US" sz="2000"/>
          </a:p>
          <a:p>
            <a:pPr marL="139700" indent="0">
              <a:buNone/>
            </a:pPr>
            <a:r>
              <a:rPr lang="en-US" sz="2000"/>
              <a:t>ERA5 Reanalysis data set</a:t>
            </a:r>
          </a:p>
          <a:p>
            <a:pPr marL="139700" indent="0">
              <a:buNone/>
            </a:pPr>
            <a:r>
              <a:rPr lang="en-US" sz="2000"/>
              <a:t>1</a:t>
            </a:r>
            <a:r>
              <a:rPr lang="en-US" sz="2000" baseline="30000"/>
              <a:t>st</a:t>
            </a:r>
            <a:r>
              <a:rPr lang="en-US" sz="2000"/>
              <a:t> January 1940 to present</a:t>
            </a:r>
            <a:br>
              <a:rPr lang="en-US" sz="2000"/>
            </a:br>
            <a:endParaRPr lang="en-US" sz="2000"/>
          </a:p>
          <a:p>
            <a:pPr marL="139700" indent="0">
              <a:buNone/>
            </a:pPr>
            <a:r>
              <a:rPr lang="en-US" sz="2400" b="1"/>
              <a:t>Area:</a:t>
            </a:r>
          </a:p>
          <a:p>
            <a:pPr marL="139700" indent="0">
              <a:buNone/>
            </a:pPr>
            <a:r>
              <a:rPr lang="en-US" sz="2000"/>
              <a:t>Region: South Korea, 378 Stations</a:t>
            </a:r>
          </a:p>
          <a:p>
            <a:pPr marL="139700" indent="0">
              <a:buNone/>
            </a:pPr>
            <a:r>
              <a:rPr lang="en-US" sz="2000"/>
              <a:t>[34°N, 38°N] &amp; [125°W, 130°E]</a:t>
            </a:r>
          </a:p>
          <a:p>
            <a:pPr marL="139700" indent="0">
              <a:buNone/>
            </a:pPr>
            <a:endParaRPr lang="en-US" sz="2000" b="1"/>
          </a:p>
          <a:p>
            <a:pPr marL="139700" indent="0">
              <a:buNone/>
            </a:pPr>
            <a:r>
              <a:rPr lang="en-US" sz="2400" b="1"/>
              <a:t>Feature Selection:</a:t>
            </a:r>
          </a:p>
          <a:p>
            <a:pPr marL="139700" indent="0">
              <a:buNone/>
            </a:pPr>
            <a:r>
              <a:rPr lang="en-US" sz="2000"/>
              <a:t>8 features in total from </a:t>
            </a:r>
            <a:r>
              <a:rPr lang="en-US" sz="2000" err="1"/>
              <a:t>Fister</a:t>
            </a:r>
            <a:r>
              <a:rPr lang="en-US" sz="2000"/>
              <a:t> et al. [2] 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6" name="Picture 5" descr="A diagram of a map&#10;&#10;Description automatically generated">
            <a:extLst>
              <a:ext uri="{FF2B5EF4-FFF2-40B4-BE49-F238E27FC236}">
                <a16:creationId xmlns:a16="http://schemas.microsoft.com/office/drawing/2014/main" id="{D793F614-0070-385B-00BE-3F085946D9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5768" y="1759980"/>
            <a:ext cx="4384115" cy="3911724"/>
          </a:xfrm>
          <a:prstGeom prst="rect">
            <a:avLst/>
          </a:prstGeom>
        </p:spPr>
      </p:pic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ED50F98-F988-9FB8-2207-4731B8DFA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3E90CB0-5415-302C-0144-7EA20DF6E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5</a:t>
            </a:fld>
            <a:endParaRPr lang="en-DK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1B9BF14-2D4D-BE4C-B8AE-D9C9987DD975}"/>
              </a:ext>
            </a:extLst>
          </p:cNvPr>
          <p:cNvSpPr txBox="1"/>
          <p:nvPr/>
        </p:nvSpPr>
        <p:spPr>
          <a:xfrm>
            <a:off x="7227837" y="5363927"/>
            <a:ext cx="3319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/>
              <a:t>Figure 2. Shape of </a:t>
            </a:r>
            <a:r>
              <a:rPr lang="fr-FR" err="1"/>
              <a:t>preprocessed</a:t>
            </a:r>
            <a:r>
              <a:rPr lang="fr-FR"/>
              <a:t> data.</a:t>
            </a:r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56ADEF14-DE09-D87A-5E5D-57C50D320D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9512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47"/>
    </mc:Choice>
    <mc:Fallback xmlns="">
      <p:transition spd="slow" advTm="14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200">
                <a:latin typeface="Segoe UI"/>
                <a:cs typeface="Segoe UI"/>
              </a:rPr>
              <a:t>Preprocessing Dataset as Supervised Time Series</a:t>
            </a:r>
            <a:endParaRPr lang="en-US" sz="3200"/>
          </a:p>
        </p:txBody>
      </p:sp>
      <p:sp>
        <p:nvSpPr>
          <p:cNvPr id="2" name="!!Subtitle 2">
            <a:extLst>
              <a:ext uri="{FF2B5EF4-FFF2-40B4-BE49-F238E27FC236}">
                <a16:creationId xmlns:a16="http://schemas.microsoft.com/office/drawing/2014/main" id="{0F204D70-BD0E-EB29-8550-30859C0DDCAE}"/>
              </a:ext>
            </a:extLst>
          </p:cNvPr>
          <p:cNvSpPr txBox="1">
            <a:spLocks/>
          </p:cNvSpPr>
          <p:nvPr/>
        </p:nvSpPr>
        <p:spPr>
          <a:xfrm>
            <a:off x="916284" y="1759980"/>
            <a:ext cx="5779484" cy="408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en-US" sz="2400" b="1"/>
              <a:t>Data Collection:</a:t>
            </a:r>
            <a:r>
              <a:rPr lang="en-US" sz="2400"/>
              <a:t> </a:t>
            </a:r>
            <a:endParaRPr lang="en-US" sz="2000"/>
          </a:p>
          <a:p>
            <a:pPr marL="139700" indent="0">
              <a:buNone/>
            </a:pPr>
            <a:r>
              <a:rPr lang="en-US" sz="2000"/>
              <a:t>ERA5 Reanalysis data set</a:t>
            </a:r>
          </a:p>
          <a:p>
            <a:pPr marL="139700" indent="0">
              <a:buNone/>
            </a:pPr>
            <a:r>
              <a:rPr lang="en-US" sz="2000"/>
              <a:t>1</a:t>
            </a:r>
            <a:r>
              <a:rPr lang="en-US" sz="2000" baseline="30000"/>
              <a:t>st</a:t>
            </a:r>
            <a:r>
              <a:rPr lang="en-US" sz="2000"/>
              <a:t> January 1940 to present</a:t>
            </a:r>
            <a:br>
              <a:rPr lang="en-US" sz="2000"/>
            </a:br>
            <a:endParaRPr lang="en-US" sz="2000"/>
          </a:p>
          <a:p>
            <a:pPr marL="139700" indent="0">
              <a:buNone/>
            </a:pPr>
            <a:r>
              <a:rPr lang="en-US" sz="2400" b="1"/>
              <a:t>Area:</a:t>
            </a:r>
          </a:p>
          <a:p>
            <a:pPr marL="139700" indent="0">
              <a:buNone/>
            </a:pPr>
            <a:r>
              <a:rPr lang="en-US" sz="2000"/>
              <a:t>Region: South Korea, 378 Stations</a:t>
            </a:r>
          </a:p>
          <a:p>
            <a:pPr marL="139700" indent="0">
              <a:buNone/>
            </a:pPr>
            <a:r>
              <a:rPr lang="en-US" sz="2000"/>
              <a:t>[34°N, 38°N] &amp; [125°W, 130°E]</a:t>
            </a:r>
          </a:p>
          <a:p>
            <a:pPr marL="139700" indent="0">
              <a:buNone/>
            </a:pPr>
            <a:endParaRPr lang="en-US" sz="2000" b="1"/>
          </a:p>
          <a:p>
            <a:pPr marL="139700" indent="0">
              <a:buNone/>
            </a:pPr>
            <a:r>
              <a:rPr lang="en-US" sz="2400" b="1"/>
              <a:t>Feature Selection:</a:t>
            </a:r>
          </a:p>
          <a:p>
            <a:pPr marL="139700" indent="0">
              <a:buNone/>
            </a:pPr>
            <a:r>
              <a:rPr lang="en-US" sz="2000"/>
              <a:t>8 features in total from </a:t>
            </a:r>
            <a:r>
              <a:rPr lang="en-US" sz="2000" err="1"/>
              <a:t>Fister</a:t>
            </a:r>
            <a:r>
              <a:rPr lang="en-US" sz="2000"/>
              <a:t> et al. [2] 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endParaRPr lang="en-US" sz="2000"/>
          </a:p>
        </p:txBody>
      </p:sp>
      <p:sp>
        <p:nvSpPr>
          <p:cNvPr id="5" name="!! Geschweifte Klammer links 7">
            <a:extLst>
              <a:ext uri="{FF2B5EF4-FFF2-40B4-BE49-F238E27FC236}">
                <a16:creationId xmlns:a16="http://schemas.microsoft.com/office/drawing/2014/main" id="{BBCFB4C1-B688-B275-C18C-A3DF27C73EFF}"/>
              </a:ext>
            </a:extLst>
          </p:cNvPr>
          <p:cNvSpPr/>
          <p:nvPr/>
        </p:nvSpPr>
        <p:spPr>
          <a:xfrm rot="16200000">
            <a:off x="8743831" y="73473"/>
            <a:ext cx="259563" cy="4355691"/>
          </a:xfrm>
          <a:prstGeom prst="leftBrace">
            <a:avLst>
              <a:gd name="adj1" fmla="val 365314"/>
              <a:gd name="adj2" fmla="val 49829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8">
                <a:extLst>
                  <a:ext uri="{FF2B5EF4-FFF2-40B4-BE49-F238E27FC236}">
                    <a16:creationId xmlns:a16="http://schemas.microsoft.com/office/drawing/2014/main" id="{FBAD160C-9113-60E1-977D-377D44C31C17}"/>
                  </a:ext>
                </a:extLst>
              </p:cNvPr>
              <p:cNvSpPr txBox="1"/>
              <p:nvPr/>
            </p:nvSpPr>
            <p:spPr>
              <a:xfrm>
                <a:off x="6702874" y="2424333"/>
                <a:ext cx="4355690" cy="4069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𝑚𝑜𝑛𝑡h</m:t>
                          </m:r>
                        </m:e>
                      </m:acc>
                    </m:oMath>
                  </m:oMathPara>
                </a14:m>
                <a:endParaRPr lang="en-US" sz="2000">
                  <a:latin typeface="Didact Gothic" panose="00000500000000000000" pitchFamily="2" charset="0"/>
                </a:endParaRPr>
              </a:p>
            </p:txBody>
          </p:sp>
        </mc:Choice>
        <mc:Fallback xmlns="">
          <p:sp>
            <p:nvSpPr>
              <p:cNvPr id="6" name="Textfeld 8">
                <a:extLst>
                  <a:ext uri="{FF2B5EF4-FFF2-40B4-BE49-F238E27FC236}">
                    <a16:creationId xmlns:a16="http://schemas.microsoft.com/office/drawing/2014/main" id="{FBAD160C-9113-60E1-977D-377D44C31C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2874" y="2424333"/>
                <a:ext cx="4355690" cy="40697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!! tab">
                <a:extLst>
                  <a:ext uri="{FF2B5EF4-FFF2-40B4-BE49-F238E27FC236}">
                    <a16:creationId xmlns:a16="http://schemas.microsoft.com/office/drawing/2014/main" id="{1DCBADBC-B6C8-326B-3170-C16905693FD9}"/>
                  </a:ext>
                </a:extLst>
              </p:cNvPr>
              <p:cNvSpPr txBox="1"/>
              <p:nvPr/>
            </p:nvSpPr>
            <p:spPr>
              <a:xfrm>
                <a:off x="5161782" y="1485834"/>
                <a:ext cx="7077103" cy="59247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800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fr-FR" sz="1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fr-FR" sz="1800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fr-FR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fr-FR" sz="1800" b="0" i="1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1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a-DK" sz="1800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den>
                      </m:f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de-DE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da-DK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[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𝑠𝑡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7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𝑡h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13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𝑡h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19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𝑡h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25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𝑡h</m:t>
                          </m:r>
                          <m:r>
                            <a:rPr lang="da-DK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]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 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de-DE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800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de-DE" sz="1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da-DK" sz="1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a-DK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da-DK" sz="1800" b="0" i="1" smtClean="0">
                          <a:latin typeface="Cambria Math" panose="02040503050406030204" pitchFamily="18" charset="0"/>
                        </a:rPr>
                        <m:t> ,  </m:t>
                      </m:r>
                      <m:r>
                        <a:rPr lang="da-DK" sz="18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a-DK" sz="1800" i="1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da-DK" sz="1800" i="1">
                          <a:latin typeface="Cambria Math" panose="02040503050406030204" pitchFamily="18" charset="0"/>
                        </a:rPr>
                        <m:t>=1,2,…8)</m:t>
                      </m:r>
                    </m:oMath>
                  </m:oMathPara>
                </a14:m>
                <a:endParaRPr lang="en-US" sz="1800"/>
              </a:p>
            </p:txBody>
          </p:sp>
        </mc:Choice>
        <mc:Fallback xmlns="">
          <p:sp>
            <p:nvSpPr>
              <p:cNvPr id="7" name="!! tab">
                <a:extLst>
                  <a:ext uri="{FF2B5EF4-FFF2-40B4-BE49-F238E27FC236}">
                    <a16:creationId xmlns:a16="http://schemas.microsoft.com/office/drawing/2014/main" id="{1DCBADBC-B6C8-326B-3170-C16905693F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1782" y="1485834"/>
                <a:ext cx="7077103" cy="59247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A diagram of a map&#10;&#10;Description automatically generated">
            <a:extLst>
              <a:ext uri="{FF2B5EF4-FFF2-40B4-BE49-F238E27FC236}">
                <a16:creationId xmlns:a16="http://schemas.microsoft.com/office/drawing/2014/main" id="{A8216B1E-B9EA-6D56-6C6F-9A0B2CE0E85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202" b="9643"/>
          <a:stretch/>
        </p:blipFill>
        <p:spPr>
          <a:xfrm>
            <a:off x="6681556" y="2806902"/>
            <a:ext cx="4384115" cy="3331008"/>
          </a:xfrm>
          <a:prstGeom prst="rect">
            <a:avLst/>
          </a:prstGeom>
        </p:spPr>
      </p:pic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5871D4C-B2EA-FFD2-806F-B0593A060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D998CCF-8BFF-6CE2-30F8-AF4C2F052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6</a:t>
            </a:fld>
            <a:endParaRPr lang="en-DK"/>
          </a:p>
        </p:txBody>
      </p: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9CA7426B-3EB7-FCE9-FDF7-81255C96BD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9636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71"/>
    </mc:Choice>
    <mc:Fallback xmlns="">
      <p:transition spd="slow" advTm="5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fr-FR" sz="3200" err="1"/>
              <a:t>Preprocessing</a:t>
            </a:r>
            <a:r>
              <a:rPr lang="fr-FR" sz="3200"/>
              <a:t> </a:t>
            </a:r>
            <a:r>
              <a:rPr lang="fr-FR" sz="3200" err="1"/>
              <a:t>Dataset</a:t>
            </a:r>
            <a:r>
              <a:rPr lang="fr-FR" sz="3200"/>
              <a:t> as </a:t>
            </a:r>
            <a:r>
              <a:rPr lang="fr-FR" sz="3200" err="1"/>
              <a:t>Supervised</a:t>
            </a:r>
            <a:r>
              <a:rPr lang="fr-FR" sz="3200"/>
              <a:t> Time </a:t>
            </a:r>
            <a:r>
              <a:rPr lang="fr-FR" sz="3200" err="1"/>
              <a:t>Series</a:t>
            </a:r>
            <a:endParaRPr lang="fr-FR" sz="3200"/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01DE1C67-0D16-5887-4FA5-2662EB96C5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5967" y="2883117"/>
            <a:ext cx="8140065" cy="2943549"/>
          </a:xfrm>
          <a:prstGeom prst="rect">
            <a:avLst/>
          </a:prstGeom>
        </p:spPr>
      </p:pic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2B89068-4F32-54E3-5FFB-ED4218E20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6BBC594-A8E8-CA69-1AE2-4A1ED309C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7</a:t>
            </a:fld>
            <a:endParaRPr lang="en-DK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AD33E7F-ACAE-CA5D-4F04-4FC8DA654F5B}"/>
              </a:ext>
            </a:extLst>
          </p:cNvPr>
          <p:cNvSpPr txBox="1"/>
          <p:nvPr/>
        </p:nvSpPr>
        <p:spPr>
          <a:xfrm>
            <a:off x="3041073" y="5738576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>
                <a:effectLst/>
                <a:latin typeface="NimbusRomNo9L"/>
              </a:rPr>
              <a:t>Figure 3. Visual </a:t>
            </a:r>
            <a:r>
              <a:rPr lang="fr-FR" sz="1400" err="1">
                <a:effectLst/>
                <a:latin typeface="NimbusRomNo9L"/>
              </a:rPr>
              <a:t>representation</a:t>
            </a:r>
            <a:r>
              <a:rPr lang="fr-FR" sz="1400">
                <a:effectLst/>
                <a:latin typeface="NimbusRomNo9L"/>
              </a:rPr>
              <a:t> of the </a:t>
            </a:r>
            <a:r>
              <a:rPr lang="fr-FR" sz="1400" err="1">
                <a:effectLst/>
                <a:latin typeface="NimbusRomNo9L"/>
              </a:rPr>
              <a:t>splitting</a:t>
            </a:r>
            <a:r>
              <a:rPr lang="fr-FR" sz="1400">
                <a:effectLst/>
                <a:latin typeface="NimbusRomNo9L"/>
              </a:rPr>
              <a:t> process.</a:t>
            </a:r>
            <a:endParaRPr lang="fr-FR"/>
          </a:p>
        </p:txBody>
      </p:sp>
      <p:sp>
        <p:nvSpPr>
          <p:cNvPr id="7" name="!!Subtitle 2">
            <a:extLst>
              <a:ext uri="{FF2B5EF4-FFF2-40B4-BE49-F238E27FC236}">
                <a16:creationId xmlns:a16="http://schemas.microsoft.com/office/drawing/2014/main" id="{4EEC67BF-CF51-0C77-DE6C-22F28AC936C1}"/>
              </a:ext>
            </a:extLst>
          </p:cNvPr>
          <p:cNvSpPr txBox="1">
            <a:spLocks/>
          </p:cNvSpPr>
          <p:nvPr/>
        </p:nvSpPr>
        <p:spPr>
          <a:xfrm>
            <a:off x="664855" y="1742298"/>
            <a:ext cx="5779484" cy="408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en-US" sz="2000" b="1"/>
              <a:t>Data splitting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F6CB69-0509-2E6E-A586-D8CB45A0F2ED}"/>
              </a:ext>
            </a:extLst>
          </p:cNvPr>
          <p:cNvCxnSpPr/>
          <p:nvPr/>
        </p:nvCxnSpPr>
        <p:spPr>
          <a:xfrm>
            <a:off x="522514" y="2766335"/>
            <a:ext cx="11103429" cy="0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A green cubes with a white background&#10;&#10;Description automatically generated">
            <a:extLst>
              <a:ext uri="{FF2B5EF4-FFF2-40B4-BE49-F238E27FC236}">
                <a16:creationId xmlns:a16="http://schemas.microsoft.com/office/drawing/2014/main" id="{7AD7BE1F-E50F-F490-7BEE-F230B37AF3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3632" y="1637400"/>
            <a:ext cx="7772400" cy="980875"/>
          </a:xfrm>
          <a:prstGeom prst="rect">
            <a:avLst/>
          </a:prstGeom>
        </p:spPr>
      </p:pic>
      <p:pic>
        <p:nvPicPr>
          <p:cNvPr id="48" name="Audio 47">
            <a:hlinkClick r:id="" action="ppaction://media"/>
            <a:extLst>
              <a:ext uri="{FF2B5EF4-FFF2-40B4-BE49-F238E27FC236}">
                <a16:creationId xmlns:a16="http://schemas.microsoft.com/office/drawing/2014/main" id="{E344BFA4-ABA1-DB24-D02B-050BD15CA92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9527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35"/>
    </mc:Choice>
    <mc:Fallback xmlns="">
      <p:transition spd="slow" advTm="24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200"/>
              <a:t>CNN Architecture</a:t>
            </a:r>
            <a:endParaRPr sz="360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BF484F2-0F69-CC83-8D81-A413470FE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750D60-0FCA-62EF-0983-CB90E2CE5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8</a:t>
            </a:fld>
            <a:endParaRPr lang="en-DK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0E34944-C333-39F1-E2DE-A738378DCF0E}"/>
              </a:ext>
            </a:extLst>
          </p:cNvPr>
          <p:cNvSpPr txBox="1">
            <a:spLocks/>
          </p:cNvSpPr>
          <p:nvPr/>
        </p:nvSpPr>
        <p:spPr>
          <a:xfrm>
            <a:off x="1747574" y="4381187"/>
            <a:ext cx="8696849" cy="1623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en-US" sz="1400"/>
              <a:t>CNN(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conv</a:t>
            </a:r>
            <a:r>
              <a:rPr lang="en-US" sz="1400"/>
              <a:t>): 		Conv2d		(8, 32, </a:t>
            </a:r>
            <a:r>
              <a:rPr lang="en-US" sz="1400" err="1"/>
              <a:t>kernel_size</a:t>
            </a:r>
            <a:r>
              <a:rPr lang="en-US" sz="1400"/>
              <a:t>=(3, 3), stride=(1, 1), padding=(1, 1))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 err="1"/>
              <a:t>relu</a:t>
            </a:r>
            <a:r>
              <a:rPr lang="en-US" sz="1400"/>
              <a:t>): 		</a:t>
            </a:r>
            <a:r>
              <a:rPr lang="en-US" sz="1400" err="1"/>
              <a:t>ReLU</a:t>
            </a:r>
            <a:endParaRPr lang="en-US" sz="1400"/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 err="1"/>
              <a:t>maxpool</a:t>
            </a:r>
            <a:r>
              <a:rPr lang="en-US" sz="1400"/>
              <a:t>): 	MaxPool2d		(</a:t>
            </a:r>
            <a:r>
              <a:rPr lang="en-US" sz="1400" err="1"/>
              <a:t>kernel_size</a:t>
            </a:r>
            <a:r>
              <a:rPr lang="en-US" sz="1400"/>
              <a:t>=2, stride=2, padding=0, dilation=1, </a:t>
            </a:r>
            <a:r>
              <a:rPr lang="en-US" sz="1400" err="1"/>
              <a:t>ceil_mode</a:t>
            </a:r>
            <a:r>
              <a:rPr lang="en-US" sz="1400"/>
              <a:t>=False)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dense 1</a:t>
            </a:r>
            <a:r>
              <a:rPr lang="en-US" sz="1400"/>
              <a:t>): 	Linear		(</a:t>
            </a:r>
            <a:r>
              <a:rPr lang="en-US" sz="1400" err="1"/>
              <a:t>in_features</a:t>
            </a:r>
            <a:r>
              <a:rPr lang="en-US" sz="1400"/>
              <a:t>=2560, </a:t>
            </a:r>
            <a:r>
              <a:rPr lang="en-US" sz="1400" err="1"/>
              <a:t>out_features</a:t>
            </a:r>
            <a:r>
              <a:rPr lang="en-US" sz="1400"/>
              <a:t>=64, bias=True)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dense 2</a:t>
            </a:r>
            <a:r>
              <a:rPr lang="en-US" sz="1400"/>
              <a:t>): 	Linear		(</a:t>
            </a:r>
            <a:r>
              <a:rPr lang="en-US" sz="1400" err="1"/>
              <a:t>in_features</a:t>
            </a:r>
            <a:r>
              <a:rPr lang="en-US" sz="1400"/>
              <a:t>=64, </a:t>
            </a:r>
            <a:r>
              <a:rPr lang="en-US" sz="1400" err="1"/>
              <a:t>out_features</a:t>
            </a:r>
            <a:r>
              <a:rPr lang="en-US" sz="1400"/>
              <a:t>=4284, bias=True)</a:t>
            </a:r>
          </a:p>
          <a:p>
            <a:pPr marL="139700" indent="0">
              <a:buNone/>
            </a:pPr>
            <a:r>
              <a:rPr lang="en-US" sz="1400"/>
              <a:t>)</a:t>
            </a:r>
            <a:endParaRPr lang="en-US" sz="180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D98FEC7-EAE0-48DA-4836-2779B89BEAAD}"/>
              </a:ext>
            </a:extLst>
          </p:cNvPr>
          <p:cNvSpPr txBox="1"/>
          <p:nvPr/>
        </p:nvSpPr>
        <p:spPr>
          <a:xfrm>
            <a:off x="3041072" y="3732084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>
                <a:effectLst/>
                <a:latin typeface="NimbusRomNo9L"/>
              </a:rPr>
              <a:t>Figure 4. </a:t>
            </a:r>
            <a:r>
              <a:rPr lang="fr-FR">
                <a:latin typeface="NimbusRomNo9L"/>
              </a:rPr>
              <a:t>A</a:t>
            </a:r>
            <a:r>
              <a:rPr lang="fr-FR" sz="1400">
                <a:effectLst/>
                <a:latin typeface="NimbusRomNo9L"/>
              </a:rPr>
              <a:t>rchitecture of the CNN network.</a:t>
            </a:r>
            <a:endParaRPr lang="fr-FR"/>
          </a:p>
        </p:txBody>
      </p:sp>
      <p:pic>
        <p:nvPicPr>
          <p:cNvPr id="322" name="Picture 58" descr="A diagram of a diagram&#10;&#10;Description automatically generated">
            <a:extLst>
              <a:ext uri="{FF2B5EF4-FFF2-40B4-BE49-F238E27FC236}">
                <a16:creationId xmlns:a16="http://schemas.microsoft.com/office/drawing/2014/main" id="{A59C8EEB-1C04-022F-B8E9-E4095B921A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8857" y="1665082"/>
            <a:ext cx="8274285" cy="1854852"/>
          </a:xfrm>
          <a:prstGeom prst="rect">
            <a:avLst/>
          </a:prstGeom>
        </p:spPr>
      </p:pic>
      <p:pic>
        <p:nvPicPr>
          <p:cNvPr id="369" name="Audio 368">
            <a:hlinkClick r:id="" action="ppaction://media"/>
            <a:extLst>
              <a:ext uri="{FF2B5EF4-FFF2-40B4-BE49-F238E27FC236}">
                <a16:creationId xmlns:a16="http://schemas.microsoft.com/office/drawing/2014/main" id="{C9944F9F-39D5-B1AC-91A4-E63E7F7CEF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9113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29"/>
    </mc:Choice>
    <mc:Fallback xmlns="">
      <p:transition spd="slow" advTm="19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6"/>
          <p:cNvSpPr txBox="1">
            <a:spLocks noGrp="1"/>
          </p:cNvSpPr>
          <p:nvPr>
            <p:ph type="title"/>
          </p:nvPr>
        </p:nvSpPr>
        <p:spPr>
          <a:xfrm>
            <a:off x="960000" y="359640"/>
            <a:ext cx="10272000" cy="83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sz="3600"/>
              <a:t>CNN-LSTM Architecture</a:t>
            </a:r>
            <a:endParaRPr sz="360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FF00EDA-77B1-0DFD-FDB5-27EC9DB7354F}"/>
              </a:ext>
            </a:extLst>
          </p:cNvPr>
          <p:cNvSpPr txBox="1">
            <a:spLocks/>
          </p:cNvSpPr>
          <p:nvPr/>
        </p:nvSpPr>
        <p:spPr>
          <a:xfrm>
            <a:off x="1750223" y="4117854"/>
            <a:ext cx="8691551" cy="1893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2332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1219170" marR="0" lvl="1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828754" marR="0" lvl="2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2438339" marR="0" lvl="3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3047924" marR="0" lvl="4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3657509" marR="0" lvl="5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4267093" marR="0" lvl="6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4876678" marR="0" lvl="7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5486263" marR="0" lvl="8" indent="-42332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867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en-US" sz="1400" err="1"/>
              <a:t>ConvLSTM</a:t>
            </a:r>
            <a:r>
              <a:rPr lang="en-US" sz="1400"/>
              <a:t>(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conv1</a:t>
            </a:r>
            <a:r>
              <a:rPr lang="en-US" sz="1400"/>
              <a:t>): 		Conv2d		(8, 32, </a:t>
            </a:r>
            <a:r>
              <a:rPr lang="en-US" sz="1400" err="1"/>
              <a:t>kernel_size</a:t>
            </a:r>
            <a:r>
              <a:rPr lang="en-US" sz="1400"/>
              <a:t>=(3, 3), stride=(1, 1), padding=(1, 1))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 err="1"/>
              <a:t>relu</a:t>
            </a:r>
            <a:r>
              <a:rPr lang="en-US" sz="1400"/>
              <a:t>): 		</a:t>
            </a:r>
            <a:r>
              <a:rPr lang="en-US" sz="1400" err="1"/>
              <a:t>ReLU</a:t>
            </a:r>
            <a:endParaRPr lang="en-US" sz="1400"/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pool</a:t>
            </a:r>
            <a:r>
              <a:rPr lang="en-US" sz="1400"/>
              <a:t>): 		MaxPool2d		(</a:t>
            </a:r>
            <a:r>
              <a:rPr lang="en-US" sz="1400" err="1"/>
              <a:t>kernel_size</a:t>
            </a:r>
            <a:r>
              <a:rPr lang="en-US" sz="1400"/>
              <a:t>=2, stride=2, padding=0, dilation=1, </a:t>
            </a:r>
            <a:r>
              <a:rPr lang="en-US" sz="1400" err="1"/>
              <a:t>ceil_mode</a:t>
            </a:r>
            <a:r>
              <a:rPr lang="en-US" sz="1400"/>
              <a:t>=False)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 err="1"/>
              <a:t>lstm</a:t>
            </a:r>
            <a:r>
              <a:rPr lang="en-US" sz="1400"/>
              <a:t>): 		LSTM		(11424, 64, </a:t>
            </a:r>
            <a:r>
              <a:rPr lang="en-US" sz="1400" err="1"/>
              <a:t>batch_first</a:t>
            </a:r>
            <a:r>
              <a:rPr lang="en-US" sz="1400"/>
              <a:t>=True, bidirectional=True)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dense</a:t>
            </a:r>
            <a:r>
              <a:rPr lang="en-US" sz="1400"/>
              <a:t> 1): 	Linear		(</a:t>
            </a:r>
            <a:r>
              <a:rPr lang="en-US" sz="1400" err="1"/>
              <a:t>in_features</a:t>
            </a:r>
            <a:r>
              <a:rPr lang="en-US" sz="1400"/>
              <a:t>=128, </a:t>
            </a:r>
            <a:r>
              <a:rPr lang="en-US" sz="1400" err="1"/>
              <a:t>out_features</a:t>
            </a:r>
            <a:r>
              <a:rPr lang="en-US" sz="1400"/>
              <a:t>=64, bias=True)</a:t>
            </a:r>
          </a:p>
          <a:p>
            <a:pPr marL="139700" indent="0">
              <a:buNone/>
            </a:pPr>
            <a:r>
              <a:rPr lang="en-US" sz="1400"/>
              <a:t>  (</a:t>
            </a:r>
            <a:r>
              <a:rPr lang="en-US" sz="1400" b="1"/>
              <a:t>dense</a:t>
            </a:r>
            <a:r>
              <a:rPr lang="en-US" sz="1400"/>
              <a:t> 2): 	Linear		(</a:t>
            </a:r>
            <a:r>
              <a:rPr lang="en-US" sz="1400" err="1"/>
              <a:t>in_features</a:t>
            </a:r>
            <a:r>
              <a:rPr lang="en-US" sz="1400"/>
              <a:t>=64, </a:t>
            </a:r>
            <a:r>
              <a:rPr lang="en-US" sz="1400" err="1"/>
              <a:t>out_features</a:t>
            </a:r>
            <a:r>
              <a:rPr lang="en-US" sz="1400"/>
              <a:t>=4284, bias=True)</a:t>
            </a:r>
          </a:p>
          <a:p>
            <a:pPr marL="139700" indent="0">
              <a:buNone/>
            </a:pPr>
            <a:r>
              <a:rPr lang="en-US" sz="1400"/>
              <a:t>)</a:t>
            </a:r>
            <a:endParaRPr lang="en-US" sz="180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A821BDDD-8589-B3EC-E37D-D06EE807E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"/>
              </a:rPr>
              <a:t>Deep Learning AIGS538 – Fall 2023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CF6D525-A0B7-111F-66AE-6D3E61A35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DA4E-007E-A543-941E-B0499FF609CD}" type="slidenum">
              <a:rPr lang="en-DK" smtClean="0"/>
              <a:pPr/>
              <a:t>9</a:t>
            </a:fld>
            <a:endParaRPr lang="en-DK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F4EA476-4FBF-FE57-243E-AFD767F014D0}"/>
              </a:ext>
            </a:extLst>
          </p:cNvPr>
          <p:cNvSpPr txBox="1"/>
          <p:nvPr/>
        </p:nvSpPr>
        <p:spPr>
          <a:xfrm>
            <a:off x="3041073" y="3465417"/>
            <a:ext cx="61098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>
                <a:effectLst/>
                <a:latin typeface="NimbusRomNo9L"/>
              </a:rPr>
              <a:t>Figure 5. </a:t>
            </a:r>
            <a:r>
              <a:rPr lang="fr-FR">
                <a:latin typeface="NimbusRomNo9L"/>
              </a:rPr>
              <a:t>A</a:t>
            </a:r>
            <a:r>
              <a:rPr lang="fr-FR" sz="1400">
                <a:effectLst/>
                <a:latin typeface="NimbusRomNo9L"/>
              </a:rPr>
              <a:t>rchitecture of the </a:t>
            </a:r>
            <a:r>
              <a:rPr lang="fr-FR" sz="1400" err="1">
                <a:effectLst/>
                <a:latin typeface="NimbusRomNo9L"/>
              </a:rPr>
              <a:t>ConvLSTM</a:t>
            </a:r>
            <a:r>
              <a:rPr lang="fr-FR" sz="1400">
                <a:effectLst/>
                <a:latin typeface="NimbusRomNo9L"/>
              </a:rPr>
              <a:t> network.</a:t>
            </a:r>
            <a:endParaRPr lang="fr-FR"/>
          </a:p>
        </p:txBody>
      </p:sp>
      <p:pic>
        <p:nvPicPr>
          <p:cNvPr id="10" name="Picture 9" descr="A diagram of a block diagram&#10;&#10;Description automatically generated">
            <a:extLst>
              <a:ext uri="{FF2B5EF4-FFF2-40B4-BE49-F238E27FC236}">
                <a16:creationId xmlns:a16="http://schemas.microsoft.com/office/drawing/2014/main" id="{474DD917-4C96-93F6-250A-737C35572F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224" y="1578285"/>
            <a:ext cx="8691551" cy="1724360"/>
          </a:xfrm>
          <a:prstGeom prst="rect">
            <a:avLst/>
          </a:prstGeom>
        </p:spPr>
      </p:pic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398DF7C3-41E9-AC3A-D1C5-2ADFB7E5F1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76887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47"/>
    </mc:Choice>
    <mc:Fallback xmlns="">
      <p:transition spd="slow" advTm="169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"/>
</p:tagLst>
</file>

<file path=ppt/theme/theme1.xml><?xml version="1.0" encoding="utf-8"?>
<a:theme xmlns:a="http://schemas.openxmlformats.org/drawingml/2006/main" name="Formal Research Paper Slideshow by Slidesgo">
  <a:themeElements>
    <a:clrScheme name="Simple Light">
      <a:dk1>
        <a:srgbClr val="191919"/>
      </a:dk1>
      <a:lt1>
        <a:srgbClr val="FFFFFF"/>
      </a:lt1>
      <a:dk2>
        <a:srgbClr val="DDD9D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03778684C1083C438BE20CEC07EFD854" ma:contentTypeVersion="8" ma:contentTypeDescription="새 문서를 만듭니다." ma:contentTypeScope="" ma:versionID="1957c0158cf267e22fa383526a9f554b">
  <xsd:schema xmlns:xsd="http://www.w3.org/2001/XMLSchema" xmlns:xs="http://www.w3.org/2001/XMLSchema" xmlns:p="http://schemas.microsoft.com/office/2006/metadata/properties" xmlns:ns2="58b57093-7a5c-4288-b7a3-a6ea937ce682" targetNamespace="http://schemas.microsoft.com/office/2006/metadata/properties" ma:root="true" ma:fieldsID="fd67fd7905c5d5da93ea44a97ec58604" ns2:_="">
    <xsd:import namespace="58b57093-7a5c-4288-b7a3-a6ea937ce68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b57093-7a5c-4288-b7a3-a6ea937ce6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7D6EDD-A0BF-4A6A-B580-EEB3E4E08653}">
  <ds:schemaRefs>
    <ds:schemaRef ds:uri="http://purl.org/dc/terms/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58b57093-7a5c-4288-b7a3-a6ea937ce682"/>
  </ds:schemaRefs>
</ds:datastoreItem>
</file>

<file path=customXml/itemProps2.xml><?xml version="1.0" encoding="utf-8"?>
<ds:datastoreItem xmlns:ds="http://schemas.openxmlformats.org/officeDocument/2006/customXml" ds:itemID="{EA3F521F-FF5F-41D5-84FA-1E74DECF9946}">
  <ds:schemaRefs>
    <ds:schemaRef ds:uri="58b57093-7a5c-4288-b7a3-a6ea937ce68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2EFF767-B306-4391-8FD8-09EA0B8F578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Formal Research Paper Slideshow by Slidesgo</Template>
  <TotalTime>0</TotalTime>
  <Words>2144</Words>
  <Application>Microsoft Macintosh PowerPoint</Application>
  <PresentationFormat>Grand écran</PresentationFormat>
  <Paragraphs>214</Paragraphs>
  <Slides>19</Slides>
  <Notes>18</Notes>
  <HiddenSlides>1</HiddenSlides>
  <MMClips>16</MMClips>
  <ScaleCrop>false</ScaleCrop>
  <HeadingPairs>
    <vt:vector size="6" baseType="variant">
      <vt:variant>
        <vt:lpstr>Polices utilisées</vt:lpstr>
      </vt:variant>
      <vt:variant>
        <vt:i4>12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19</vt:i4>
      </vt:variant>
    </vt:vector>
  </HeadingPairs>
  <TitlesOfParts>
    <vt:vector size="33" baseType="lpstr">
      <vt:lpstr>Anaheim</vt:lpstr>
      <vt:lpstr>Inria Sans</vt:lpstr>
      <vt:lpstr>NimbusRomNo9L</vt:lpstr>
      <vt:lpstr>Old Standard TT</vt:lpstr>
      <vt:lpstr>Arial</vt:lpstr>
      <vt:lpstr>Calibri</vt:lpstr>
      <vt:lpstr>Cambria Math</vt:lpstr>
      <vt:lpstr>Didact Gothic</vt:lpstr>
      <vt:lpstr>Montserrat ExtraBold</vt:lpstr>
      <vt:lpstr>Roboto Condensed Light</vt:lpstr>
      <vt:lpstr>Segoe UI</vt:lpstr>
      <vt:lpstr>Wingdings</vt:lpstr>
      <vt:lpstr>Formal Research Paper Slideshow by Slidesgo</vt:lpstr>
      <vt:lpstr>Office Theme</vt:lpstr>
      <vt:lpstr>Exploring Long-Term Temperature Forecasts CNNs to Attention-Enhanced ConvLSTMs</vt:lpstr>
      <vt:lpstr>Objective</vt:lpstr>
      <vt:lpstr>Importance of Temperature Forecasting</vt:lpstr>
      <vt:lpstr>Feature Selection</vt:lpstr>
      <vt:lpstr>Preprocessing Dataset as Supervised Time Series</vt:lpstr>
      <vt:lpstr>Preprocessing Dataset as Supervised Time Series</vt:lpstr>
      <vt:lpstr>Preprocessing Dataset as Supervised Time Series</vt:lpstr>
      <vt:lpstr>CNN Architecture</vt:lpstr>
      <vt:lpstr>CNN-LSTM Architecture</vt:lpstr>
      <vt:lpstr>CNN-LSTM + Attention Architecture</vt:lpstr>
      <vt:lpstr>Results - Comparative Performance</vt:lpstr>
      <vt:lpstr>Results - CNN</vt:lpstr>
      <vt:lpstr>Results - Conv-LSTM</vt:lpstr>
      <vt:lpstr>Results - Conv-LSTM + Attention</vt:lpstr>
      <vt:lpstr>Analysis - Model Performance Insights</vt:lpstr>
      <vt:lpstr>Conclusion</vt:lpstr>
      <vt:lpstr>Présentation PowerPoint</vt:lpstr>
      <vt:lpstr>References</vt:lpstr>
      <vt:lpstr>Image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Long-Term Temperature Forecasts CNNs to Attention-Enhanced ConvLSTMs</dc:title>
  <dc:creator>Emil Johannes Gantzel Gungaard</dc:creator>
  <cp:lastModifiedBy>thomarenaud@ensc.fr</cp:lastModifiedBy>
  <cp:revision>2</cp:revision>
  <dcterms:created xsi:type="dcterms:W3CDTF">2023-12-09T14:03:10Z</dcterms:created>
  <dcterms:modified xsi:type="dcterms:W3CDTF">2023-12-20T04:51:04Z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0x01010003778684C1083C438BE20CEC07EFD854</vt:lpwstr>
  </property>
</Properties>
</file>

<file path=docProps/thumbnail.jpeg>
</file>